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sldIdLst>
    <p:sldId id="256" r:id="rId2"/>
    <p:sldId id="384" r:id="rId3"/>
    <p:sldId id="381" r:id="rId4"/>
    <p:sldId id="409" r:id="rId5"/>
    <p:sldId id="406" r:id="rId6"/>
    <p:sldId id="404" r:id="rId7"/>
    <p:sldId id="405" r:id="rId8"/>
    <p:sldId id="410" r:id="rId9"/>
    <p:sldId id="411" r:id="rId10"/>
    <p:sldId id="391" r:id="rId11"/>
    <p:sldId id="401" r:id="rId12"/>
    <p:sldId id="392" r:id="rId13"/>
    <p:sldId id="395" r:id="rId14"/>
    <p:sldId id="412" r:id="rId15"/>
    <p:sldId id="393" r:id="rId16"/>
    <p:sldId id="394" r:id="rId17"/>
    <p:sldId id="396" r:id="rId18"/>
    <p:sldId id="402" r:id="rId19"/>
    <p:sldId id="382" r:id="rId20"/>
    <p:sldId id="383" r:id="rId21"/>
    <p:sldId id="388" r:id="rId22"/>
    <p:sldId id="403" r:id="rId23"/>
    <p:sldId id="389" r:id="rId24"/>
    <p:sldId id="390" r:id="rId25"/>
    <p:sldId id="385" r:id="rId26"/>
    <p:sldId id="387" r:id="rId27"/>
    <p:sldId id="386" r:id="rId28"/>
    <p:sldId id="397" r:id="rId29"/>
    <p:sldId id="399" r:id="rId30"/>
    <p:sldId id="407" r:id="rId31"/>
    <p:sldId id="380" r:id="rId32"/>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28A9F"/>
    <a:srgbClr val="247E95"/>
    <a:srgbClr val="35718B"/>
    <a:srgbClr val="476581"/>
    <a:srgbClr val="595877"/>
    <a:srgbClr val="6B4B6E"/>
    <a:srgbClr val="7C3F64"/>
    <a:srgbClr val="8E325A"/>
    <a:srgbClr val="A02650"/>
    <a:srgbClr val="B1194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9E3CB6F-E029-1046-8938-560D64ABBE70}" v="934" dt="2019-05-23T00:32:35.19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00" autoAdjust="0"/>
    <p:restoredTop sz="86814"/>
  </p:normalViewPr>
  <p:slideViewPr>
    <p:cSldViewPr snapToGrid="0" snapToObjects="1">
      <p:cViewPr>
        <p:scale>
          <a:sx n="100" d="100"/>
          <a:sy n="100" d="100"/>
        </p:scale>
        <p:origin x="320" y="408"/>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201174E-8C50-FA46-8A87-1DC140CEA686}"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US"/>
        </a:p>
      </dgm:t>
    </dgm:pt>
    <dgm:pt modelId="{169605A6-7A6E-8D4A-AE52-B7E53ED2E931}">
      <dgm:prSet phldrT="[Text]"/>
      <dgm:spPr>
        <a:solidFill>
          <a:schemeClr val="tx2"/>
        </a:solidFill>
        <a:ln>
          <a:noFill/>
        </a:ln>
      </dgm:spPr>
      <dgm:t>
        <a:bodyPr/>
        <a:lstStyle/>
        <a:p>
          <a:r>
            <a:rPr lang="en-US" dirty="0"/>
            <a:t>“we do that anyway”</a:t>
          </a:r>
        </a:p>
      </dgm:t>
    </dgm:pt>
    <dgm:pt modelId="{CCF35F58-572C-F442-9AA5-B212D76220D7}" type="parTrans" cxnId="{FF69490B-667F-6D45-8C0F-887B07244314}">
      <dgm:prSet/>
      <dgm:spPr/>
      <dgm:t>
        <a:bodyPr/>
        <a:lstStyle/>
        <a:p>
          <a:endParaRPr lang="en-US"/>
        </a:p>
      </dgm:t>
    </dgm:pt>
    <dgm:pt modelId="{6D1585C8-9EF1-1B4E-8E2C-6AC4F4B14FFB}" type="sibTrans" cxnId="{FF69490B-667F-6D45-8C0F-887B07244314}">
      <dgm:prSet/>
      <dgm:spPr/>
      <dgm:t>
        <a:bodyPr/>
        <a:lstStyle/>
        <a:p>
          <a:endParaRPr lang="en-US"/>
        </a:p>
      </dgm:t>
    </dgm:pt>
    <dgm:pt modelId="{0DE34D1B-73DB-9144-BC5C-DBA222F5D370}">
      <dgm:prSet phldrT="[Text]"/>
      <dgm:spPr>
        <a:solidFill>
          <a:schemeClr val="tx2"/>
        </a:solidFill>
        <a:ln>
          <a:noFill/>
        </a:ln>
      </dgm:spPr>
      <dgm:t>
        <a:bodyPr/>
        <a:lstStyle/>
        <a:p>
          <a:r>
            <a:rPr lang="en-US" dirty="0"/>
            <a:t>“I’m not </a:t>
          </a:r>
          <a:br>
            <a:rPr lang="en-US" dirty="0"/>
          </a:br>
          <a:r>
            <a:rPr lang="en-US" dirty="0"/>
            <a:t>doing that”</a:t>
          </a:r>
        </a:p>
      </dgm:t>
    </dgm:pt>
    <dgm:pt modelId="{6A16217C-4BB8-884E-8692-4280C5670A24}" type="parTrans" cxnId="{C8722DEF-F518-7D4F-916F-1FB93CF62CB9}">
      <dgm:prSet/>
      <dgm:spPr/>
      <dgm:t>
        <a:bodyPr/>
        <a:lstStyle/>
        <a:p>
          <a:endParaRPr lang="en-US"/>
        </a:p>
      </dgm:t>
    </dgm:pt>
    <dgm:pt modelId="{5988E63B-EE5B-8E4A-9755-C05406EB39F7}" type="sibTrans" cxnId="{C8722DEF-F518-7D4F-916F-1FB93CF62CB9}">
      <dgm:prSet/>
      <dgm:spPr/>
      <dgm:t>
        <a:bodyPr/>
        <a:lstStyle/>
        <a:p>
          <a:endParaRPr lang="en-US"/>
        </a:p>
      </dgm:t>
    </dgm:pt>
    <dgm:pt modelId="{1178D918-1601-594B-9F38-6E4FED6CD9FD}">
      <dgm:prSet phldrT="[Text]"/>
      <dgm:spPr>
        <a:solidFill>
          <a:schemeClr val="tx2"/>
        </a:solidFill>
        <a:ln>
          <a:noFill/>
        </a:ln>
      </dgm:spPr>
      <dgm:t>
        <a:bodyPr/>
        <a:lstStyle/>
        <a:p>
          <a:r>
            <a:rPr lang="en-US" dirty="0"/>
            <a:t>“it’s not working – I’ll stop doing it”</a:t>
          </a:r>
        </a:p>
      </dgm:t>
    </dgm:pt>
    <dgm:pt modelId="{CFFA23F0-A7A3-2744-BEE9-7401E5807BAB}" type="parTrans" cxnId="{DEEF6C0A-1F9D-4E4B-B3B9-4FD7EF4DB947}">
      <dgm:prSet/>
      <dgm:spPr/>
      <dgm:t>
        <a:bodyPr/>
        <a:lstStyle/>
        <a:p>
          <a:endParaRPr lang="en-US"/>
        </a:p>
      </dgm:t>
    </dgm:pt>
    <dgm:pt modelId="{8B5D9082-AE5B-AA41-991F-7059CE58CB8F}" type="sibTrans" cxnId="{DEEF6C0A-1F9D-4E4B-B3B9-4FD7EF4DB947}">
      <dgm:prSet/>
      <dgm:spPr/>
      <dgm:t>
        <a:bodyPr/>
        <a:lstStyle/>
        <a:p>
          <a:endParaRPr lang="en-US"/>
        </a:p>
      </dgm:t>
    </dgm:pt>
    <dgm:pt modelId="{C8DD4E79-B275-BF4D-98CE-759A1AE47445}">
      <dgm:prSet phldrT="[Text]"/>
      <dgm:spPr>
        <a:solidFill>
          <a:schemeClr val="tx2"/>
        </a:solidFill>
        <a:ln>
          <a:noFill/>
        </a:ln>
      </dgm:spPr>
      <dgm:t>
        <a:bodyPr/>
        <a:lstStyle/>
        <a:p>
          <a:r>
            <a:rPr lang="en-US" dirty="0"/>
            <a:t>“it makes me uncomfortable”</a:t>
          </a:r>
        </a:p>
      </dgm:t>
    </dgm:pt>
    <dgm:pt modelId="{7950B93B-31ED-924E-980F-10ED27CFB192}" type="parTrans" cxnId="{03A2D0FE-4A23-AA4B-86F1-894AD683ACA4}">
      <dgm:prSet/>
      <dgm:spPr/>
      <dgm:t>
        <a:bodyPr/>
        <a:lstStyle/>
        <a:p>
          <a:endParaRPr lang="en-US"/>
        </a:p>
      </dgm:t>
    </dgm:pt>
    <dgm:pt modelId="{8536BF51-A689-AD4F-B62A-53CB628889C0}" type="sibTrans" cxnId="{03A2D0FE-4A23-AA4B-86F1-894AD683ACA4}">
      <dgm:prSet/>
      <dgm:spPr/>
      <dgm:t>
        <a:bodyPr/>
        <a:lstStyle/>
        <a:p>
          <a:endParaRPr lang="en-US"/>
        </a:p>
      </dgm:t>
    </dgm:pt>
    <dgm:pt modelId="{C99F17CC-9767-864A-9BD9-08E43253D2E1}">
      <dgm:prSet phldrT="[Text]"/>
      <dgm:spPr>
        <a:solidFill>
          <a:schemeClr val="tx2"/>
        </a:solidFill>
        <a:ln>
          <a:noFill/>
        </a:ln>
      </dgm:spPr>
      <dgm:t>
        <a:bodyPr/>
        <a:lstStyle/>
        <a:p>
          <a:r>
            <a:rPr lang="en-US" dirty="0"/>
            <a:t>“I’m too busy”</a:t>
          </a:r>
        </a:p>
      </dgm:t>
    </dgm:pt>
    <dgm:pt modelId="{6F8B521B-AF71-634B-9EC9-7F2507EFA281}" type="parTrans" cxnId="{EF25FBCA-2131-4745-B5B0-EC7AD09D9424}">
      <dgm:prSet/>
      <dgm:spPr/>
      <dgm:t>
        <a:bodyPr/>
        <a:lstStyle/>
        <a:p>
          <a:endParaRPr lang="en-US"/>
        </a:p>
      </dgm:t>
    </dgm:pt>
    <dgm:pt modelId="{B4AF4581-D0DF-C04E-AD35-F051ECE989B9}" type="sibTrans" cxnId="{EF25FBCA-2131-4745-B5B0-EC7AD09D9424}">
      <dgm:prSet/>
      <dgm:spPr/>
      <dgm:t>
        <a:bodyPr/>
        <a:lstStyle/>
        <a:p>
          <a:endParaRPr lang="en-US"/>
        </a:p>
      </dgm:t>
    </dgm:pt>
    <dgm:pt modelId="{E21F855B-6D1B-0B45-A832-4EAA294C6790}">
      <dgm:prSet phldrT="[Text]"/>
      <dgm:spPr>
        <a:solidFill>
          <a:schemeClr val="tx2"/>
        </a:solidFill>
        <a:ln>
          <a:noFill/>
        </a:ln>
      </dgm:spPr>
      <dgm:t>
        <a:bodyPr/>
        <a:lstStyle/>
        <a:p>
          <a:r>
            <a:rPr lang="en-US" dirty="0"/>
            <a:t>“do you think I’m stupid?”</a:t>
          </a:r>
        </a:p>
      </dgm:t>
    </dgm:pt>
    <dgm:pt modelId="{771568C7-6B2F-FC4D-B759-0E570B69C801}" type="parTrans" cxnId="{178AED96-64DA-AA42-AF87-A10C6176D46A}">
      <dgm:prSet/>
      <dgm:spPr/>
      <dgm:t>
        <a:bodyPr/>
        <a:lstStyle/>
        <a:p>
          <a:endParaRPr lang="en-US"/>
        </a:p>
      </dgm:t>
    </dgm:pt>
    <dgm:pt modelId="{5C3C23E4-4DFE-274A-A194-E0A0D0BAEF2E}" type="sibTrans" cxnId="{178AED96-64DA-AA42-AF87-A10C6176D46A}">
      <dgm:prSet/>
      <dgm:spPr/>
      <dgm:t>
        <a:bodyPr/>
        <a:lstStyle/>
        <a:p>
          <a:endParaRPr lang="en-US"/>
        </a:p>
      </dgm:t>
    </dgm:pt>
    <dgm:pt modelId="{4F384B0C-E708-2644-8DB2-511F0BB73379}" type="pres">
      <dgm:prSet presAssocID="{D201174E-8C50-FA46-8A87-1DC140CEA686}" presName="diagram" presStyleCnt="0">
        <dgm:presLayoutVars>
          <dgm:dir/>
          <dgm:resizeHandles val="exact"/>
        </dgm:presLayoutVars>
      </dgm:prSet>
      <dgm:spPr/>
    </dgm:pt>
    <dgm:pt modelId="{A0F1F381-5B2D-304F-B2E7-70DA7C1AFA10}" type="pres">
      <dgm:prSet presAssocID="{169605A6-7A6E-8D4A-AE52-B7E53ED2E931}" presName="node" presStyleLbl="node1" presStyleIdx="0" presStyleCnt="6">
        <dgm:presLayoutVars>
          <dgm:bulletEnabled val="1"/>
        </dgm:presLayoutVars>
      </dgm:prSet>
      <dgm:spPr/>
    </dgm:pt>
    <dgm:pt modelId="{626D5AB7-6966-4F4D-AFE8-4200AFFEC861}" type="pres">
      <dgm:prSet presAssocID="{6D1585C8-9EF1-1B4E-8E2C-6AC4F4B14FFB}" presName="sibTrans" presStyleCnt="0"/>
      <dgm:spPr/>
    </dgm:pt>
    <dgm:pt modelId="{C6D9C569-B764-2B40-9924-E550D5CC65FF}" type="pres">
      <dgm:prSet presAssocID="{0DE34D1B-73DB-9144-BC5C-DBA222F5D370}" presName="node" presStyleLbl="node1" presStyleIdx="1" presStyleCnt="6">
        <dgm:presLayoutVars>
          <dgm:bulletEnabled val="1"/>
        </dgm:presLayoutVars>
      </dgm:prSet>
      <dgm:spPr/>
    </dgm:pt>
    <dgm:pt modelId="{D101EC8D-8005-2A42-877D-34C6077B8202}" type="pres">
      <dgm:prSet presAssocID="{5988E63B-EE5B-8E4A-9755-C05406EB39F7}" presName="sibTrans" presStyleCnt="0"/>
      <dgm:spPr/>
    </dgm:pt>
    <dgm:pt modelId="{8C7410E2-AE17-5D45-95AA-30E341E65AB6}" type="pres">
      <dgm:prSet presAssocID="{1178D918-1601-594B-9F38-6E4FED6CD9FD}" presName="node" presStyleLbl="node1" presStyleIdx="2" presStyleCnt="6">
        <dgm:presLayoutVars>
          <dgm:bulletEnabled val="1"/>
        </dgm:presLayoutVars>
      </dgm:prSet>
      <dgm:spPr/>
    </dgm:pt>
    <dgm:pt modelId="{272035D9-DB31-6043-809F-EC36904081EF}" type="pres">
      <dgm:prSet presAssocID="{8B5D9082-AE5B-AA41-991F-7059CE58CB8F}" presName="sibTrans" presStyleCnt="0"/>
      <dgm:spPr/>
    </dgm:pt>
    <dgm:pt modelId="{FB7A272C-A9E1-AF45-B476-0F5C985610EA}" type="pres">
      <dgm:prSet presAssocID="{C8DD4E79-B275-BF4D-98CE-759A1AE47445}" presName="node" presStyleLbl="node1" presStyleIdx="3" presStyleCnt="6">
        <dgm:presLayoutVars>
          <dgm:bulletEnabled val="1"/>
        </dgm:presLayoutVars>
      </dgm:prSet>
      <dgm:spPr/>
    </dgm:pt>
    <dgm:pt modelId="{B41834E9-C68F-5144-84E2-56E47D708443}" type="pres">
      <dgm:prSet presAssocID="{8536BF51-A689-AD4F-B62A-53CB628889C0}" presName="sibTrans" presStyleCnt="0"/>
      <dgm:spPr/>
    </dgm:pt>
    <dgm:pt modelId="{A31BA53A-0632-4B4A-A4E8-BA5E42D9560E}" type="pres">
      <dgm:prSet presAssocID="{C99F17CC-9767-864A-9BD9-08E43253D2E1}" presName="node" presStyleLbl="node1" presStyleIdx="4" presStyleCnt="6">
        <dgm:presLayoutVars>
          <dgm:bulletEnabled val="1"/>
        </dgm:presLayoutVars>
      </dgm:prSet>
      <dgm:spPr/>
    </dgm:pt>
    <dgm:pt modelId="{BC599759-70CF-6E4C-B2F9-D270FEAD737E}" type="pres">
      <dgm:prSet presAssocID="{B4AF4581-D0DF-C04E-AD35-F051ECE989B9}" presName="sibTrans" presStyleCnt="0"/>
      <dgm:spPr/>
    </dgm:pt>
    <dgm:pt modelId="{4B0E9E22-2151-DF40-BCAA-7101134FDE26}" type="pres">
      <dgm:prSet presAssocID="{E21F855B-6D1B-0B45-A832-4EAA294C6790}" presName="node" presStyleLbl="node1" presStyleIdx="5" presStyleCnt="6">
        <dgm:presLayoutVars>
          <dgm:bulletEnabled val="1"/>
        </dgm:presLayoutVars>
      </dgm:prSet>
      <dgm:spPr/>
    </dgm:pt>
  </dgm:ptLst>
  <dgm:cxnLst>
    <dgm:cxn modelId="{DEEF6C0A-1F9D-4E4B-B3B9-4FD7EF4DB947}" srcId="{D201174E-8C50-FA46-8A87-1DC140CEA686}" destId="{1178D918-1601-594B-9F38-6E4FED6CD9FD}" srcOrd="2" destOrd="0" parTransId="{CFFA23F0-A7A3-2744-BEE9-7401E5807BAB}" sibTransId="{8B5D9082-AE5B-AA41-991F-7059CE58CB8F}"/>
    <dgm:cxn modelId="{FF69490B-667F-6D45-8C0F-887B07244314}" srcId="{D201174E-8C50-FA46-8A87-1DC140CEA686}" destId="{169605A6-7A6E-8D4A-AE52-B7E53ED2E931}" srcOrd="0" destOrd="0" parTransId="{CCF35F58-572C-F442-9AA5-B212D76220D7}" sibTransId="{6D1585C8-9EF1-1B4E-8E2C-6AC4F4B14FFB}"/>
    <dgm:cxn modelId="{C508CB28-4BC2-E04D-88F4-A9741141A93F}" type="presOf" srcId="{0DE34D1B-73DB-9144-BC5C-DBA222F5D370}" destId="{C6D9C569-B764-2B40-9924-E550D5CC65FF}" srcOrd="0" destOrd="0" presId="urn:microsoft.com/office/officeart/2005/8/layout/default"/>
    <dgm:cxn modelId="{1335E879-50E3-0542-929D-E62B3F063516}" type="presOf" srcId="{D201174E-8C50-FA46-8A87-1DC140CEA686}" destId="{4F384B0C-E708-2644-8DB2-511F0BB73379}" srcOrd="0" destOrd="0" presId="urn:microsoft.com/office/officeart/2005/8/layout/default"/>
    <dgm:cxn modelId="{98D3638C-C767-E14E-8059-BDA7CB11C1BC}" type="presOf" srcId="{169605A6-7A6E-8D4A-AE52-B7E53ED2E931}" destId="{A0F1F381-5B2D-304F-B2E7-70DA7C1AFA10}" srcOrd="0" destOrd="0" presId="urn:microsoft.com/office/officeart/2005/8/layout/default"/>
    <dgm:cxn modelId="{2AAC5A91-0205-A942-B6F4-B1A890D57FF8}" type="presOf" srcId="{1178D918-1601-594B-9F38-6E4FED6CD9FD}" destId="{8C7410E2-AE17-5D45-95AA-30E341E65AB6}" srcOrd="0" destOrd="0" presId="urn:microsoft.com/office/officeart/2005/8/layout/default"/>
    <dgm:cxn modelId="{7EB72595-3E6F-2949-9D31-3C28181C4FEC}" type="presOf" srcId="{C99F17CC-9767-864A-9BD9-08E43253D2E1}" destId="{A31BA53A-0632-4B4A-A4E8-BA5E42D9560E}" srcOrd="0" destOrd="0" presId="urn:microsoft.com/office/officeart/2005/8/layout/default"/>
    <dgm:cxn modelId="{178AED96-64DA-AA42-AF87-A10C6176D46A}" srcId="{D201174E-8C50-FA46-8A87-1DC140CEA686}" destId="{E21F855B-6D1B-0B45-A832-4EAA294C6790}" srcOrd="5" destOrd="0" parTransId="{771568C7-6B2F-FC4D-B759-0E570B69C801}" sibTransId="{5C3C23E4-4DFE-274A-A194-E0A0D0BAEF2E}"/>
    <dgm:cxn modelId="{A9587A9C-D8CE-9740-93EB-963E44EE4D42}" type="presOf" srcId="{C8DD4E79-B275-BF4D-98CE-759A1AE47445}" destId="{FB7A272C-A9E1-AF45-B476-0F5C985610EA}" srcOrd="0" destOrd="0" presId="urn:microsoft.com/office/officeart/2005/8/layout/default"/>
    <dgm:cxn modelId="{51854AAB-1864-504A-AA14-A45F3C436B23}" type="presOf" srcId="{E21F855B-6D1B-0B45-A832-4EAA294C6790}" destId="{4B0E9E22-2151-DF40-BCAA-7101134FDE26}" srcOrd="0" destOrd="0" presId="urn:microsoft.com/office/officeart/2005/8/layout/default"/>
    <dgm:cxn modelId="{EF25FBCA-2131-4745-B5B0-EC7AD09D9424}" srcId="{D201174E-8C50-FA46-8A87-1DC140CEA686}" destId="{C99F17CC-9767-864A-9BD9-08E43253D2E1}" srcOrd="4" destOrd="0" parTransId="{6F8B521B-AF71-634B-9EC9-7F2507EFA281}" sibTransId="{B4AF4581-D0DF-C04E-AD35-F051ECE989B9}"/>
    <dgm:cxn modelId="{C8722DEF-F518-7D4F-916F-1FB93CF62CB9}" srcId="{D201174E-8C50-FA46-8A87-1DC140CEA686}" destId="{0DE34D1B-73DB-9144-BC5C-DBA222F5D370}" srcOrd="1" destOrd="0" parTransId="{6A16217C-4BB8-884E-8692-4280C5670A24}" sibTransId="{5988E63B-EE5B-8E4A-9755-C05406EB39F7}"/>
    <dgm:cxn modelId="{03A2D0FE-4A23-AA4B-86F1-894AD683ACA4}" srcId="{D201174E-8C50-FA46-8A87-1DC140CEA686}" destId="{C8DD4E79-B275-BF4D-98CE-759A1AE47445}" srcOrd="3" destOrd="0" parTransId="{7950B93B-31ED-924E-980F-10ED27CFB192}" sibTransId="{8536BF51-A689-AD4F-B62A-53CB628889C0}"/>
    <dgm:cxn modelId="{0EA50EAD-91D0-0D48-9544-B75787988A46}" type="presParOf" srcId="{4F384B0C-E708-2644-8DB2-511F0BB73379}" destId="{A0F1F381-5B2D-304F-B2E7-70DA7C1AFA10}" srcOrd="0" destOrd="0" presId="urn:microsoft.com/office/officeart/2005/8/layout/default"/>
    <dgm:cxn modelId="{756F4529-7294-294C-8D96-EADBB1FDF243}" type="presParOf" srcId="{4F384B0C-E708-2644-8DB2-511F0BB73379}" destId="{626D5AB7-6966-4F4D-AFE8-4200AFFEC861}" srcOrd="1" destOrd="0" presId="urn:microsoft.com/office/officeart/2005/8/layout/default"/>
    <dgm:cxn modelId="{8BC7F2D3-4E0E-9645-B610-6B6D3031E2C5}" type="presParOf" srcId="{4F384B0C-E708-2644-8DB2-511F0BB73379}" destId="{C6D9C569-B764-2B40-9924-E550D5CC65FF}" srcOrd="2" destOrd="0" presId="urn:microsoft.com/office/officeart/2005/8/layout/default"/>
    <dgm:cxn modelId="{563BE14D-749B-0340-8B0A-B6B4D056146B}" type="presParOf" srcId="{4F384B0C-E708-2644-8DB2-511F0BB73379}" destId="{D101EC8D-8005-2A42-877D-34C6077B8202}" srcOrd="3" destOrd="0" presId="urn:microsoft.com/office/officeart/2005/8/layout/default"/>
    <dgm:cxn modelId="{6CBB2E08-8CEE-E348-B1F4-C5A6DC500E28}" type="presParOf" srcId="{4F384B0C-E708-2644-8DB2-511F0BB73379}" destId="{8C7410E2-AE17-5D45-95AA-30E341E65AB6}" srcOrd="4" destOrd="0" presId="urn:microsoft.com/office/officeart/2005/8/layout/default"/>
    <dgm:cxn modelId="{3A27E04F-D75F-E748-AE2C-8128E9037692}" type="presParOf" srcId="{4F384B0C-E708-2644-8DB2-511F0BB73379}" destId="{272035D9-DB31-6043-809F-EC36904081EF}" srcOrd="5" destOrd="0" presId="urn:microsoft.com/office/officeart/2005/8/layout/default"/>
    <dgm:cxn modelId="{ECCB505E-5A4E-7246-9CB0-0DC6F23F11B3}" type="presParOf" srcId="{4F384B0C-E708-2644-8DB2-511F0BB73379}" destId="{FB7A272C-A9E1-AF45-B476-0F5C985610EA}" srcOrd="6" destOrd="0" presId="urn:microsoft.com/office/officeart/2005/8/layout/default"/>
    <dgm:cxn modelId="{4644B0FF-EDCB-0E40-A43D-B8D5D417C541}" type="presParOf" srcId="{4F384B0C-E708-2644-8DB2-511F0BB73379}" destId="{B41834E9-C68F-5144-84E2-56E47D708443}" srcOrd="7" destOrd="0" presId="urn:microsoft.com/office/officeart/2005/8/layout/default"/>
    <dgm:cxn modelId="{098C204D-41F8-0041-9D92-19958F9E640C}" type="presParOf" srcId="{4F384B0C-E708-2644-8DB2-511F0BB73379}" destId="{A31BA53A-0632-4B4A-A4E8-BA5E42D9560E}" srcOrd="8" destOrd="0" presId="urn:microsoft.com/office/officeart/2005/8/layout/default"/>
    <dgm:cxn modelId="{A66CD9A8-6B27-2346-B1CE-BFFB03E0B77A}" type="presParOf" srcId="{4F384B0C-E708-2644-8DB2-511F0BB73379}" destId="{BC599759-70CF-6E4C-B2F9-D270FEAD737E}" srcOrd="9" destOrd="0" presId="urn:microsoft.com/office/officeart/2005/8/layout/default"/>
    <dgm:cxn modelId="{F635EE6A-CA32-944E-9C41-C65743390388}" type="presParOf" srcId="{4F384B0C-E708-2644-8DB2-511F0BB73379}" destId="{4B0E9E22-2151-DF40-BCAA-7101134FDE26}" srcOrd="1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60623CD-734A-3C47-A83B-E7FC2D54C7E1}" type="doc">
      <dgm:prSet loTypeId="urn:microsoft.com/office/officeart/2005/8/layout/arrow6" loCatId="" qsTypeId="urn:microsoft.com/office/officeart/2005/8/quickstyle/simple1" qsCatId="simple" csTypeId="urn:microsoft.com/office/officeart/2005/8/colors/accent1_2" csCatId="accent1" phldr="1"/>
      <dgm:spPr/>
      <dgm:t>
        <a:bodyPr/>
        <a:lstStyle/>
        <a:p>
          <a:endParaRPr lang="en-US"/>
        </a:p>
      </dgm:t>
    </dgm:pt>
    <dgm:pt modelId="{21AA24C6-8A85-9449-B58C-516F3290CEF2}">
      <dgm:prSet phldrT="[Text]" custT="1"/>
      <dgm:spPr/>
      <dgm:t>
        <a:bodyPr/>
        <a:lstStyle/>
        <a:p>
          <a:r>
            <a:rPr lang="en-US" sz="2400" b="1" dirty="0"/>
            <a:t>Warriors</a:t>
          </a:r>
          <a:r>
            <a:rPr lang="en-US" sz="2400" dirty="0"/>
            <a:t> fighting crime and criminals</a:t>
          </a:r>
        </a:p>
      </dgm:t>
    </dgm:pt>
    <dgm:pt modelId="{B3580DAC-19BA-474E-BDCF-27EDEAE85CC3}" type="parTrans" cxnId="{8103D291-C49C-034F-B876-9688FF15CE2A}">
      <dgm:prSet/>
      <dgm:spPr/>
      <dgm:t>
        <a:bodyPr/>
        <a:lstStyle/>
        <a:p>
          <a:endParaRPr lang="en-US"/>
        </a:p>
      </dgm:t>
    </dgm:pt>
    <dgm:pt modelId="{741A0F43-B02A-4440-B777-196D3EA0B51D}" type="sibTrans" cxnId="{8103D291-C49C-034F-B876-9688FF15CE2A}">
      <dgm:prSet/>
      <dgm:spPr/>
      <dgm:t>
        <a:bodyPr/>
        <a:lstStyle/>
        <a:p>
          <a:endParaRPr lang="en-US"/>
        </a:p>
      </dgm:t>
    </dgm:pt>
    <dgm:pt modelId="{37BB8505-E096-6543-A4E0-B1CCFAD33268}">
      <dgm:prSet phldrT="[Text]" custT="1"/>
      <dgm:spPr/>
      <dgm:t>
        <a:bodyPr/>
        <a:lstStyle/>
        <a:p>
          <a:r>
            <a:rPr lang="en-US" sz="2400" b="1" dirty="0"/>
            <a:t>Guardians</a:t>
          </a:r>
          <a:r>
            <a:rPr lang="en-US" sz="2400" dirty="0"/>
            <a:t> working with the public to reduce crime</a:t>
          </a:r>
        </a:p>
      </dgm:t>
    </dgm:pt>
    <dgm:pt modelId="{73EA16FC-40BD-5E45-A3EB-0D2EBF854890}" type="parTrans" cxnId="{9DD629DC-85F0-214E-AF76-4A70A1FF48CF}">
      <dgm:prSet/>
      <dgm:spPr/>
      <dgm:t>
        <a:bodyPr/>
        <a:lstStyle/>
        <a:p>
          <a:endParaRPr lang="en-US"/>
        </a:p>
      </dgm:t>
    </dgm:pt>
    <dgm:pt modelId="{ECAE9CAA-05B4-AD45-9A68-AB8796077D1B}" type="sibTrans" cxnId="{9DD629DC-85F0-214E-AF76-4A70A1FF48CF}">
      <dgm:prSet/>
      <dgm:spPr/>
      <dgm:t>
        <a:bodyPr/>
        <a:lstStyle/>
        <a:p>
          <a:endParaRPr lang="en-US"/>
        </a:p>
      </dgm:t>
    </dgm:pt>
    <dgm:pt modelId="{377553D8-4315-BC4A-B1D8-345F9EF2C417}" type="pres">
      <dgm:prSet presAssocID="{860623CD-734A-3C47-A83B-E7FC2D54C7E1}" presName="compositeShape" presStyleCnt="0">
        <dgm:presLayoutVars>
          <dgm:chMax val="2"/>
          <dgm:dir/>
          <dgm:resizeHandles val="exact"/>
        </dgm:presLayoutVars>
      </dgm:prSet>
      <dgm:spPr/>
    </dgm:pt>
    <dgm:pt modelId="{8E735D06-CAC8-BF43-9788-770C7B2BCE8C}" type="pres">
      <dgm:prSet presAssocID="{860623CD-734A-3C47-A83B-E7FC2D54C7E1}" presName="ribbon" presStyleLbl="node1" presStyleIdx="0" presStyleCnt="1"/>
      <dgm:spPr/>
    </dgm:pt>
    <dgm:pt modelId="{20A7C881-19E1-6A43-892B-6200A3C7AA5F}" type="pres">
      <dgm:prSet presAssocID="{860623CD-734A-3C47-A83B-E7FC2D54C7E1}" presName="leftArrowText" presStyleLbl="node1" presStyleIdx="0" presStyleCnt="1">
        <dgm:presLayoutVars>
          <dgm:chMax val="0"/>
          <dgm:bulletEnabled val="1"/>
        </dgm:presLayoutVars>
      </dgm:prSet>
      <dgm:spPr/>
    </dgm:pt>
    <dgm:pt modelId="{21539734-3584-F14C-BD8E-DBD91E279741}" type="pres">
      <dgm:prSet presAssocID="{860623CD-734A-3C47-A83B-E7FC2D54C7E1}" presName="rightArrowText" presStyleLbl="node1" presStyleIdx="0" presStyleCnt="1">
        <dgm:presLayoutVars>
          <dgm:chMax val="0"/>
          <dgm:bulletEnabled val="1"/>
        </dgm:presLayoutVars>
      </dgm:prSet>
      <dgm:spPr/>
    </dgm:pt>
  </dgm:ptLst>
  <dgm:cxnLst>
    <dgm:cxn modelId="{78F74B03-6A17-CD4B-9E7F-ECB2866EC78C}" type="presOf" srcId="{860623CD-734A-3C47-A83B-E7FC2D54C7E1}" destId="{377553D8-4315-BC4A-B1D8-345F9EF2C417}" srcOrd="0" destOrd="0" presId="urn:microsoft.com/office/officeart/2005/8/layout/arrow6"/>
    <dgm:cxn modelId="{76C4AC27-D39D-A749-A865-0A1D4E4F70DC}" type="presOf" srcId="{21AA24C6-8A85-9449-B58C-516F3290CEF2}" destId="{20A7C881-19E1-6A43-892B-6200A3C7AA5F}" srcOrd="0" destOrd="0" presId="urn:microsoft.com/office/officeart/2005/8/layout/arrow6"/>
    <dgm:cxn modelId="{E0E2FA80-A04C-4D47-B037-DDE7FFBD3A66}" type="presOf" srcId="{37BB8505-E096-6543-A4E0-B1CCFAD33268}" destId="{21539734-3584-F14C-BD8E-DBD91E279741}" srcOrd="0" destOrd="0" presId="urn:microsoft.com/office/officeart/2005/8/layout/arrow6"/>
    <dgm:cxn modelId="{8103D291-C49C-034F-B876-9688FF15CE2A}" srcId="{860623CD-734A-3C47-A83B-E7FC2D54C7E1}" destId="{21AA24C6-8A85-9449-B58C-516F3290CEF2}" srcOrd="0" destOrd="0" parTransId="{B3580DAC-19BA-474E-BDCF-27EDEAE85CC3}" sibTransId="{741A0F43-B02A-4440-B777-196D3EA0B51D}"/>
    <dgm:cxn modelId="{9DD629DC-85F0-214E-AF76-4A70A1FF48CF}" srcId="{860623CD-734A-3C47-A83B-E7FC2D54C7E1}" destId="{37BB8505-E096-6543-A4E0-B1CCFAD33268}" srcOrd="1" destOrd="0" parTransId="{73EA16FC-40BD-5E45-A3EB-0D2EBF854890}" sibTransId="{ECAE9CAA-05B4-AD45-9A68-AB8796077D1B}"/>
    <dgm:cxn modelId="{A4E31E30-98D9-2E47-90DA-1D456940BE57}" type="presParOf" srcId="{377553D8-4315-BC4A-B1D8-345F9EF2C417}" destId="{8E735D06-CAC8-BF43-9788-770C7B2BCE8C}" srcOrd="0" destOrd="0" presId="urn:microsoft.com/office/officeart/2005/8/layout/arrow6"/>
    <dgm:cxn modelId="{172B39C8-E80A-2844-814C-9F0C53732C6C}" type="presParOf" srcId="{377553D8-4315-BC4A-B1D8-345F9EF2C417}" destId="{20A7C881-19E1-6A43-892B-6200A3C7AA5F}" srcOrd="1" destOrd="0" presId="urn:microsoft.com/office/officeart/2005/8/layout/arrow6"/>
    <dgm:cxn modelId="{FF655975-E902-9B4F-A413-42C57F6F6B13}" type="presParOf" srcId="{377553D8-4315-BC4A-B1D8-345F9EF2C417}" destId="{21539734-3584-F14C-BD8E-DBD91E279741}" srcOrd="2" destOrd="0" presId="urn:microsoft.com/office/officeart/2005/8/layout/arrow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9039D08-0451-C847-9FE9-BB62DCC0D1A9}" type="doc">
      <dgm:prSet loTypeId="urn:microsoft.com/office/officeart/2005/8/layout/default" loCatId="" qsTypeId="urn:microsoft.com/office/officeart/2005/8/quickstyle/simple1" qsCatId="simple" csTypeId="urn:microsoft.com/office/officeart/2005/8/colors/accent1_2" csCatId="accent1" phldr="1"/>
      <dgm:spPr/>
      <dgm:t>
        <a:bodyPr/>
        <a:lstStyle/>
        <a:p>
          <a:endParaRPr lang="en-US"/>
        </a:p>
      </dgm:t>
    </dgm:pt>
    <dgm:pt modelId="{7D58E775-FC5E-5C42-99A0-5C5E0E651D49}">
      <dgm:prSet phldrT="[Text]" custT="1"/>
      <dgm:spPr>
        <a:noFill/>
        <a:ln w="38100">
          <a:solidFill>
            <a:schemeClr val="tx2"/>
          </a:solidFill>
        </a:ln>
      </dgm:spPr>
      <dgm:t>
        <a:bodyPr/>
        <a:lstStyle/>
        <a:p>
          <a:r>
            <a:rPr lang="en-US" sz="2400" dirty="0">
              <a:solidFill>
                <a:schemeClr val="tx1"/>
              </a:solidFill>
            </a:rPr>
            <a:t>Resource intensive</a:t>
          </a:r>
        </a:p>
      </dgm:t>
    </dgm:pt>
    <dgm:pt modelId="{DFB1F9A6-863D-BC49-92A2-D7A23B86AAB7}" type="parTrans" cxnId="{426F2A62-F8CC-2B43-B14F-0AE44B199DD7}">
      <dgm:prSet/>
      <dgm:spPr/>
      <dgm:t>
        <a:bodyPr/>
        <a:lstStyle/>
        <a:p>
          <a:endParaRPr lang="en-US"/>
        </a:p>
      </dgm:t>
    </dgm:pt>
    <dgm:pt modelId="{A17FC9FE-CB13-E34D-BE75-E82B94C98189}" type="sibTrans" cxnId="{426F2A62-F8CC-2B43-B14F-0AE44B199DD7}">
      <dgm:prSet/>
      <dgm:spPr/>
      <dgm:t>
        <a:bodyPr/>
        <a:lstStyle/>
        <a:p>
          <a:endParaRPr lang="en-US"/>
        </a:p>
      </dgm:t>
    </dgm:pt>
    <dgm:pt modelId="{1D5F6C4A-CBB8-954F-9941-D80D5A7A0DE8}">
      <dgm:prSet phldrT="[Text]" custT="1"/>
      <dgm:spPr>
        <a:noFill/>
        <a:ln w="38100">
          <a:solidFill>
            <a:schemeClr val="tx2"/>
          </a:solidFill>
        </a:ln>
      </dgm:spPr>
      <dgm:t>
        <a:bodyPr/>
        <a:lstStyle/>
        <a:p>
          <a:r>
            <a:rPr lang="en-US" sz="2400" dirty="0">
              <a:solidFill>
                <a:schemeClr val="tx1"/>
              </a:solidFill>
            </a:rPr>
            <a:t>Unfair workload distribution</a:t>
          </a:r>
        </a:p>
      </dgm:t>
    </dgm:pt>
    <dgm:pt modelId="{64D2BD69-1613-F64F-B2BA-13319CA2B43E}" type="parTrans" cxnId="{A0B0C8CC-0EC4-2F43-95AC-96705CE9D6D7}">
      <dgm:prSet/>
      <dgm:spPr/>
      <dgm:t>
        <a:bodyPr/>
        <a:lstStyle/>
        <a:p>
          <a:endParaRPr lang="en-US"/>
        </a:p>
      </dgm:t>
    </dgm:pt>
    <dgm:pt modelId="{545769A9-4044-044E-8C2E-E0545BEDFF9E}" type="sibTrans" cxnId="{A0B0C8CC-0EC4-2F43-95AC-96705CE9D6D7}">
      <dgm:prSet/>
      <dgm:spPr/>
      <dgm:t>
        <a:bodyPr/>
        <a:lstStyle/>
        <a:p>
          <a:endParaRPr lang="en-US"/>
        </a:p>
      </dgm:t>
    </dgm:pt>
    <dgm:pt modelId="{636FDF33-6AFF-D741-A6BE-4CD21E052CDC}">
      <dgm:prSet phldrT="[Text]" custT="1"/>
      <dgm:spPr>
        <a:noFill/>
        <a:ln w="38100">
          <a:solidFill>
            <a:schemeClr val="tx2"/>
          </a:solidFill>
        </a:ln>
      </dgm:spPr>
      <dgm:t>
        <a:bodyPr/>
        <a:lstStyle/>
        <a:p>
          <a:r>
            <a:rPr lang="en-US" sz="2400" dirty="0">
              <a:solidFill>
                <a:schemeClr val="tx1"/>
              </a:solidFill>
            </a:rPr>
            <a:t>Longer response times</a:t>
          </a:r>
        </a:p>
      </dgm:t>
    </dgm:pt>
    <dgm:pt modelId="{4A95E2C3-6E0C-3742-941B-79171C78AFD7}" type="parTrans" cxnId="{D6AA3BB6-B13F-3246-A4A6-B345F51AC4AB}">
      <dgm:prSet/>
      <dgm:spPr/>
      <dgm:t>
        <a:bodyPr/>
        <a:lstStyle/>
        <a:p>
          <a:endParaRPr lang="en-US"/>
        </a:p>
      </dgm:t>
    </dgm:pt>
    <dgm:pt modelId="{63787635-9BB0-6449-B913-F780DBC4F8C8}" type="sibTrans" cxnId="{D6AA3BB6-B13F-3246-A4A6-B345F51AC4AB}">
      <dgm:prSet/>
      <dgm:spPr/>
      <dgm:t>
        <a:bodyPr/>
        <a:lstStyle/>
        <a:p>
          <a:endParaRPr lang="en-US"/>
        </a:p>
      </dgm:t>
    </dgm:pt>
    <dgm:pt modelId="{C5FCD80E-5951-A549-AB52-78C8C1AA576E}">
      <dgm:prSet phldrT="[Text]" custT="1"/>
      <dgm:spPr>
        <a:noFill/>
        <a:ln w="38100">
          <a:solidFill>
            <a:schemeClr val="tx2"/>
          </a:solidFill>
        </a:ln>
      </dgm:spPr>
      <dgm:t>
        <a:bodyPr/>
        <a:lstStyle/>
        <a:p>
          <a:r>
            <a:rPr lang="en-US" sz="2400" dirty="0">
              <a:solidFill>
                <a:schemeClr val="tx1"/>
              </a:solidFill>
            </a:rPr>
            <a:t>Officer safety</a:t>
          </a:r>
        </a:p>
      </dgm:t>
    </dgm:pt>
    <dgm:pt modelId="{EB12C07E-94CE-A440-897D-5EBF12AF5CA5}" type="parTrans" cxnId="{C40AEFAB-90DF-DB4A-9470-AB46851A4BC1}">
      <dgm:prSet/>
      <dgm:spPr/>
      <dgm:t>
        <a:bodyPr/>
        <a:lstStyle/>
        <a:p>
          <a:endParaRPr lang="en-US"/>
        </a:p>
      </dgm:t>
    </dgm:pt>
    <dgm:pt modelId="{301672AE-BC78-1942-A6E9-94AC10EAD850}" type="sibTrans" cxnId="{C40AEFAB-90DF-DB4A-9470-AB46851A4BC1}">
      <dgm:prSet/>
      <dgm:spPr/>
      <dgm:t>
        <a:bodyPr/>
        <a:lstStyle/>
        <a:p>
          <a:endParaRPr lang="en-US"/>
        </a:p>
      </dgm:t>
    </dgm:pt>
    <dgm:pt modelId="{EE3FFA29-2AF5-124A-833B-A3B30A4591A1}">
      <dgm:prSet phldrT="[Text]" custT="1"/>
      <dgm:spPr>
        <a:noFill/>
        <a:ln w="38100">
          <a:solidFill>
            <a:schemeClr val="tx2"/>
          </a:solidFill>
        </a:ln>
      </dgm:spPr>
      <dgm:t>
        <a:bodyPr/>
        <a:lstStyle/>
        <a:p>
          <a:r>
            <a:rPr lang="en-US" sz="2400" dirty="0">
              <a:solidFill>
                <a:schemeClr val="tx1"/>
              </a:solidFill>
            </a:rPr>
            <a:t>Physical demands</a:t>
          </a:r>
        </a:p>
      </dgm:t>
    </dgm:pt>
    <dgm:pt modelId="{4D5D01BF-38C6-3942-838C-7081CD9F2085}" type="parTrans" cxnId="{D2A312A8-8585-8D4A-9100-3CFD87017916}">
      <dgm:prSet/>
      <dgm:spPr/>
      <dgm:t>
        <a:bodyPr/>
        <a:lstStyle/>
        <a:p>
          <a:endParaRPr lang="en-US"/>
        </a:p>
      </dgm:t>
    </dgm:pt>
    <dgm:pt modelId="{58DF9C0F-3E84-9D4B-B406-18A357D25486}" type="sibTrans" cxnId="{D2A312A8-8585-8D4A-9100-3CFD87017916}">
      <dgm:prSet/>
      <dgm:spPr/>
      <dgm:t>
        <a:bodyPr/>
        <a:lstStyle/>
        <a:p>
          <a:endParaRPr lang="en-US"/>
        </a:p>
      </dgm:t>
    </dgm:pt>
    <dgm:pt modelId="{777EB4A2-DB46-4F4C-9122-D44AEAACE4CD}">
      <dgm:prSet phldrT="[Text]" custT="1"/>
      <dgm:spPr>
        <a:noFill/>
        <a:ln w="38100">
          <a:solidFill>
            <a:schemeClr val="tx2"/>
          </a:solidFill>
        </a:ln>
      </dgm:spPr>
      <dgm:t>
        <a:bodyPr/>
        <a:lstStyle/>
        <a:p>
          <a:r>
            <a:rPr lang="en-US" sz="2400" dirty="0">
              <a:solidFill>
                <a:schemeClr val="tx1"/>
              </a:solidFill>
            </a:rPr>
            <a:t>Equipment inaccessible</a:t>
          </a:r>
        </a:p>
      </dgm:t>
    </dgm:pt>
    <dgm:pt modelId="{466ECAEC-A252-8345-B8A9-6CDF5F1B26D8}" type="parTrans" cxnId="{CB26FAED-8897-8C4E-884A-313D7E127BCA}">
      <dgm:prSet/>
      <dgm:spPr/>
      <dgm:t>
        <a:bodyPr/>
        <a:lstStyle/>
        <a:p>
          <a:endParaRPr lang="en-US"/>
        </a:p>
      </dgm:t>
    </dgm:pt>
    <dgm:pt modelId="{DE316EC5-8C5D-9940-A7B3-0DCE9F379F46}" type="sibTrans" cxnId="{CB26FAED-8897-8C4E-884A-313D7E127BCA}">
      <dgm:prSet/>
      <dgm:spPr/>
      <dgm:t>
        <a:bodyPr/>
        <a:lstStyle/>
        <a:p>
          <a:endParaRPr lang="en-US"/>
        </a:p>
      </dgm:t>
    </dgm:pt>
    <dgm:pt modelId="{52A9C4B7-4BF5-E64A-973F-7922787063AB}">
      <dgm:prSet phldrT="[Text]" custT="1"/>
      <dgm:spPr>
        <a:noFill/>
        <a:ln w="38100">
          <a:solidFill>
            <a:schemeClr val="tx2"/>
          </a:solidFill>
        </a:ln>
      </dgm:spPr>
      <dgm:t>
        <a:bodyPr/>
        <a:lstStyle/>
        <a:p>
          <a:r>
            <a:rPr lang="en-US" sz="2400" dirty="0">
              <a:solidFill>
                <a:schemeClr val="tx1"/>
              </a:solidFill>
            </a:rPr>
            <a:t>Boredom</a:t>
          </a:r>
        </a:p>
      </dgm:t>
    </dgm:pt>
    <dgm:pt modelId="{62B8C960-13E2-F548-8B3A-0935583FB587}" type="parTrans" cxnId="{5D13960E-E426-F441-BC69-61423ADA2E7F}">
      <dgm:prSet/>
      <dgm:spPr/>
      <dgm:t>
        <a:bodyPr/>
        <a:lstStyle/>
        <a:p>
          <a:endParaRPr lang="en-US"/>
        </a:p>
      </dgm:t>
    </dgm:pt>
    <dgm:pt modelId="{41E70492-14AD-3E41-A129-67C51C1E4689}" type="sibTrans" cxnId="{5D13960E-E426-F441-BC69-61423ADA2E7F}">
      <dgm:prSet/>
      <dgm:spPr/>
      <dgm:t>
        <a:bodyPr/>
        <a:lstStyle/>
        <a:p>
          <a:endParaRPr lang="en-US"/>
        </a:p>
      </dgm:t>
    </dgm:pt>
    <dgm:pt modelId="{4BDE1401-C18F-AA45-9F56-629936FBDF41}">
      <dgm:prSet phldrT="[Text]" custT="1"/>
      <dgm:spPr>
        <a:noFill/>
        <a:ln w="38100">
          <a:solidFill>
            <a:schemeClr val="tx2"/>
          </a:solidFill>
        </a:ln>
      </dgm:spPr>
      <dgm:t>
        <a:bodyPr/>
        <a:lstStyle/>
        <a:p>
          <a:r>
            <a:rPr lang="en-US" sz="2400" dirty="0">
              <a:solidFill>
                <a:schemeClr val="tx1"/>
              </a:solidFill>
            </a:rPr>
            <a:t>Displacement </a:t>
          </a:r>
          <a:br>
            <a:rPr lang="en-US" sz="2400" dirty="0">
              <a:solidFill>
                <a:schemeClr val="tx1"/>
              </a:solidFill>
            </a:rPr>
          </a:br>
          <a:r>
            <a:rPr lang="en-US" sz="2400" dirty="0">
              <a:solidFill>
                <a:schemeClr val="tx1"/>
              </a:solidFill>
            </a:rPr>
            <a:t>of crime</a:t>
          </a:r>
        </a:p>
      </dgm:t>
    </dgm:pt>
    <dgm:pt modelId="{2B9224A0-1942-D14D-B01E-CFEE1BE0C231}" type="parTrans" cxnId="{BCB79B30-A14A-3C47-9B6E-39A9F60E56B8}">
      <dgm:prSet/>
      <dgm:spPr/>
      <dgm:t>
        <a:bodyPr/>
        <a:lstStyle/>
        <a:p>
          <a:endParaRPr lang="en-US"/>
        </a:p>
      </dgm:t>
    </dgm:pt>
    <dgm:pt modelId="{D3CC5ADB-CFBF-4443-8003-661674F0E44B}" type="sibTrans" cxnId="{BCB79B30-A14A-3C47-9B6E-39A9F60E56B8}">
      <dgm:prSet/>
      <dgm:spPr/>
      <dgm:t>
        <a:bodyPr/>
        <a:lstStyle/>
        <a:p>
          <a:endParaRPr lang="en-US"/>
        </a:p>
      </dgm:t>
    </dgm:pt>
    <dgm:pt modelId="{860123B0-3B2D-744A-824F-F8D25929843F}">
      <dgm:prSet phldrT="[Text]" custT="1"/>
      <dgm:spPr>
        <a:noFill/>
        <a:ln w="38100">
          <a:solidFill>
            <a:schemeClr val="tx2"/>
          </a:solidFill>
        </a:ln>
      </dgm:spPr>
      <dgm:t>
        <a:bodyPr/>
        <a:lstStyle/>
        <a:p>
          <a:r>
            <a:rPr lang="en-US" sz="2400" dirty="0">
              <a:solidFill>
                <a:schemeClr val="tx1"/>
              </a:solidFill>
            </a:rPr>
            <a:t>Bad weather</a:t>
          </a:r>
        </a:p>
      </dgm:t>
    </dgm:pt>
    <dgm:pt modelId="{E439D932-E578-F044-A308-F55D22EFCB13}" type="parTrans" cxnId="{22DF1CAB-6D09-5440-9B1D-ABFE53F30F54}">
      <dgm:prSet/>
      <dgm:spPr/>
      <dgm:t>
        <a:bodyPr/>
        <a:lstStyle/>
        <a:p>
          <a:endParaRPr lang="en-US"/>
        </a:p>
      </dgm:t>
    </dgm:pt>
    <dgm:pt modelId="{1B823E19-B731-B444-AD24-23C28C1989B0}" type="sibTrans" cxnId="{22DF1CAB-6D09-5440-9B1D-ABFE53F30F54}">
      <dgm:prSet/>
      <dgm:spPr/>
      <dgm:t>
        <a:bodyPr/>
        <a:lstStyle/>
        <a:p>
          <a:endParaRPr lang="en-US"/>
        </a:p>
      </dgm:t>
    </dgm:pt>
    <dgm:pt modelId="{373D5926-54F1-4142-ACA7-A8081E9058CE}" type="pres">
      <dgm:prSet presAssocID="{E9039D08-0451-C847-9FE9-BB62DCC0D1A9}" presName="diagram" presStyleCnt="0">
        <dgm:presLayoutVars>
          <dgm:dir/>
          <dgm:resizeHandles val="exact"/>
        </dgm:presLayoutVars>
      </dgm:prSet>
      <dgm:spPr/>
    </dgm:pt>
    <dgm:pt modelId="{FC6A750C-A1E8-914F-B0D4-FAE6466B5C70}" type="pres">
      <dgm:prSet presAssocID="{7D58E775-FC5E-5C42-99A0-5C5E0E651D49}" presName="node" presStyleLbl="node1" presStyleIdx="0" presStyleCnt="9" custScaleY="53914">
        <dgm:presLayoutVars>
          <dgm:bulletEnabled val="1"/>
        </dgm:presLayoutVars>
      </dgm:prSet>
      <dgm:spPr/>
    </dgm:pt>
    <dgm:pt modelId="{57150672-8211-1143-8555-F396046AD10A}" type="pres">
      <dgm:prSet presAssocID="{A17FC9FE-CB13-E34D-BE75-E82B94C98189}" presName="sibTrans" presStyleCnt="0"/>
      <dgm:spPr/>
    </dgm:pt>
    <dgm:pt modelId="{ADDC95E0-0504-B744-8D20-80DE2203E8AB}" type="pres">
      <dgm:prSet presAssocID="{1D5F6C4A-CBB8-954F-9941-D80D5A7A0DE8}" presName="node" presStyleLbl="node1" presStyleIdx="1" presStyleCnt="9" custScaleY="53914">
        <dgm:presLayoutVars>
          <dgm:bulletEnabled val="1"/>
        </dgm:presLayoutVars>
      </dgm:prSet>
      <dgm:spPr/>
    </dgm:pt>
    <dgm:pt modelId="{C509495A-25D5-9C4E-A1B7-7CC9BE9962A8}" type="pres">
      <dgm:prSet presAssocID="{545769A9-4044-044E-8C2E-E0545BEDFF9E}" presName="sibTrans" presStyleCnt="0"/>
      <dgm:spPr/>
    </dgm:pt>
    <dgm:pt modelId="{22952789-C8B5-434B-883B-5083A5B9F360}" type="pres">
      <dgm:prSet presAssocID="{636FDF33-6AFF-D741-A6BE-4CD21E052CDC}" presName="node" presStyleLbl="node1" presStyleIdx="2" presStyleCnt="9" custScaleY="53914">
        <dgm:presLayoutVars>
          <dgm:bulletEnabled val="1"/>
        </dgm:presLayoutVars>
      </dgm:prSet>
      <dgm:spPr/>
    </dgm:pt>
    <dgm:pt modelId="{D5143BC6-59BF-1140-A003-01D2DB7453A1}" type="pres">
      <dgm:prSet presAssocID="{63787635-9BB0-6449-B913-F780DBC4F8C8}" presName="sibTrans" presStyleCnt="0"/>
      <dgm:spPr/>
    </dgm:pt>
    <dgm:pt modelId="{D05B219C-8CB6-5447-8661-9738637EDDFE}" type="pres">
      <dgm:prSet presAssocID="{C5FCD80E-5951-A549-AB52-78C8C1AA576E}" presName="node" presStyleLbl="node1" presStyleIdx="3" presStyleCnt="9" custScaleY="53914">
        <dgm:presLayoutVars>
          <dgm:bulletEnabled val="1"/>
        </dgm:presLayoutVars>
      </dgm:prSet>
      <dgm:spPr/>
    </dgm:pt>
    <dgm:pt modelId="{41D38403-3B7C-984B-926B-3D1E090EAC63}" type="pres">
      <dgm:prSet presAssocID="{301672AE-BC78-1942-A6E9-94AC10EAD850}" presName="sibTrans" presStyleCnt="0"/>
      <dgm:spPr/>
    </dgm:pt>
    <dgm:pt modelId="{47BF78B0-C7CE-324C-A35C-DE54B2A757D3}" type="pres">
      <dgm:prSet presAssocID="{EE3FFA29-2AF5-124A-833B-A3B30A4591A1}" presName="node" presStyleLbl="node1" presStyleIdx="4" presStyleCnt="9" custScaleY="53914">
        <dgm:presLayoutVars>
          <dgm:bulletEnabled val="1"/>
        </dgm:presLayoutVars>
      </dgm:prSet>
      <dgm:spPr/>
    </dgm:pt>
    <dgm:pt modelId="{E0254EA5-4424-0144-83FF-DC3CCBE28F3E}" type="pres">
      <dgm:prSet presAssocID="{58DF9C0F-3E84-9D4B-B406-18A357D25486}" presName="sibTrans" presStyleCnt="0"/>
      <dgm:spPr/>
    </dgm:pt>
    <dgm:pt modelId="{EB8AB578-B6D9-B54B-B1C7-E4EF5F6C82E4}" type="pres">
      <dgm:prSet presAssocID="{860123B0-3B2D-744A-824F-F8D25929843F}" presName="node" presStyleLbl="node1" presStyleIdx="5" presStyleCnt="9" custScaleY="53914">
        <dgm:presLayoutVars>
          <dgm:bulletEnabled val="1"/>
        </dgm:presLayoutVars>
      </dgm:prSet>
      <dgm:spPr/>
    </dgm:pt>
    <dgm:pt modelId="{5E97D60D-55B6-8C4A-854D-8D293E694D5C}" type="pres">
      <dgm:prSet presAssocID="{1B823E19-B731-B444-AD24-23C28C1989B0}" presName="sibTrans" presStyleCnt="0"/>
      <dgm:spPr/>
    </dgm:pt>
    <dgm:pt modelId="{1FA67AC1-08DC-0249-ABF7-E4BF2F752C3D}" type="pres">
      <dgm:prSet presAssocID="{777EB4A2-DB46-4F4C-9122-D44AEAACE4CD}" presName="node" presStyleLbl="node1" presStyleIdx="6" presStyleCnt="9" custScaleY="53914">
        <dgm:presLayoutVars>
          <dgm:bulletEnabled val="1"/>
        </dgm:presLayoutVars>
      </dgm:prSet>
      <dgm:spPr/>
    </dgm:pt>
    <dgm:pt modelId="{F9174763-B99E-424F-8121-326E2EBF68E7}" type="pres">
      <dgm:prSet presAssocID="{DE316EC5-8C5D-9940-A7B3-0DCE9F379F46}" presName="sibTrans" presStyleCnt="0"/>
      <dgm:spPr/>
    </dgm:pt>
    <dgm:pt modelId="{0A3AFD88-1505-3341-AA43-AA9CFDBE64A2}" type="pres">
      <dgm:prSet presAssocID="{52A9C4B7-4BF5-E64A-973F-7922787063AB}" presName="node" presStyleLbl="node1" presStyleIdx="7" presStyleCnt="9" custScaleY="53914">
        <dgm:presLayoutVars>
          <dgm:bulletEnabled val="1"/>
        </dgm:presLayoutVars>
      </dgm:prSet>
      <dgm:spPr/>
    </dgm:pt>
    <dgm:pt modelId="{F2DB7440-769F-6446-BD21-D503AC49F2CA}" type="pres">
      <dgm:prSet presAssocID="{41E70492-14AD-3E41-A129-67C51C1E4689}" presName="sibTrans" presStyleCnt="0"/>
      <dgm:spPr/>
    </dgm:pt>
    <dgm:pt modelId="{85915AEC-5DB7-F24A-BA7D-EC51A255EA8B}" type="pres">
      <dgm:prSet presAssocID="{4BDE1401-C18F-AA45-9F56-629936FBDF41}" presName="node" presStyleLbl="node1" presStyleIdx="8" presStyleCnt="9" custScaleY="53914">
        <dgm:presLayoutVars>
          <dgm:bulletEnabled val="1"/>
        </dgm:presLayoutVars>
      </dgm:prSet>
      <dgm:spPr/>
    </dgm:pt>
  </dgm:ptLst>
  <dgm:cxnLst>
    <dgm:cxn modelId="{5D13960E-E426-F441-BC69-61423ADA2E7F}" srcId="{E9039D08-0451-C847-9FE9-BB62DCC0D1A9}" destId="{52A9C4B7-4BF5-E64A-973F-7922787063AB}" srcOrd="7" destOrd="0" parTransId="{62B8C960-13E2-F548-8B3A-0935583FB587}" sibTransId="{41E70492-14AD-3E41-A129-67C51C1E4689}"/>
    <dgm:cxn modelId="{A8ECC01C-D94A-654F-B916-4484A5907127}" type="presOf" srcId="{636FDF33-6AFF-D741-A6BE-4CD21E052CDC}" destId="{22952789-C8B5-434B-883B-5083A5B9F360}" srcOrd="0" destOrd="0" presId="urn:microsoft.com/office/officeart/2005/8/layout/default"/>
    <dgm:cxn modelId="{FE84112E-5493-E44E-9DA9-2A86921C79F0}" type="presOf" srcId="{4BDE1401-C18F-AA45-9F56-629936FBDF41}" destId="{85915AEC-5DB7-F24A-BA7D-EC51A255EA8B}" srcOrd="0" destOrd="0" presId="urn:microsoft.com/office/officeart/2005/8/layout/default"/>
    <dgm:cxn modelId="{BCB79B30-A14A-3C47-9B6E-39A9F60E56B8}" srcId="{E9039D08-0451-C847-9FE9-BB62DCC0D1A9}" destId="{4BDE1401-C18F-AA45-9F56-629936FBDF41}" srcOrd="8" destOrd="0" parTransId="{2B9224A0-1942-D14D-B01E-CFEE1BE0C231}" sibTransId="{D3CC5ADB-CFBF-4443-8003-661674F0E44B}"/>
    <dgm:cxn modelId="{9412BD58-511D-584F-B58B-465E3D6CFC7D}" type="presOf" srcId="{1D5F6C4A-CBB8-954F-9941-D80D5A7A0DE8}" destId="{ADDC95E0-0504-B744-8D20-80DE2203E8AB}" srcOrd="0" destOrd="0" presId="urn:microsoft.com/office/officeart/2005/8/layout/default"/>
    <dgm:cxn modelId="{426F2A62-F8CC-2B43-B14F-0AE44B199DD7}" srcId="{E9039D08-0451-C847-9FE9-BB62DCC0D1A9}" destId="{7D58E775-FC5E-5C42-99A0-5C5E0E651D49}" srcOrd="0" destOrd="0" parTransId="{DFB1F9A6-863D-BC49-92A2-D7A23B86AAB7}" sibTransId="{A17FC9FE-CB13-E34D-BE75-E82B94C98189}"/>
    <dgm:cxn modelId="{08165A85-A0F8-2840-AF13-E15D7FBA7E04}" type="presOf" srcId="{7D58E775-FC5E-5C42-99A0-5C5E0E651D49}" destId="{FC6A750C-A1E8-914F-B0D4-FAE6466B5C70}" srcOrd="0" destOrd="0" presId="urn:microsoft.com/office/officeart/2005/8/layout/default"/>
    <dgm:cxn modelId="{47B8AA99-DD61-364B-B386-AC3256B93090}" type="presOf" srcId="{777EB4A2-DB46-4F4C-9122-D44AEAACE4CD}" destId="{1FA67AC1-08DC-0249-ABF7-E4BF2F752C3D}" srcOrd="0" destOrd="0" presId="urn:microsoft.com/office/officeart/2005/8/layout/default"/>
    <dgm:cxn modelId="{D2A312A8-8585-8D4A-9100-3CFD87017916}" srcId="{E9039D08-0451-C847-9FE9-BB62DCC0D1A9}" destId="{EE3FFA29-2AF5-124A-833B-A3B30A4591A1}" srcOrd="4" destOrd="0" parTransId="{4D5D01BF-38C6-3942-838C-7081CD9F2085}" sibTransId="{58DF9C0F-3E84-9D4B-B406-18A357D25486}"/>
    <dgm:cxn modelId="{22DF1CAB-6D09-5440-9B1D-ABFE53F30F54}" srcId="{E9039D08-0451-C847-9FE9-BB62DCC0D1A9}" destId="{860123B0-3B2D-744A-824F-F8D25929843F}" srcOrd="5" destOrd="0" parTransId="{E439D932-E578-F044-A308-F55D22EFCB13}" sibTransId="{1B823E19-B731-B444-AD24-23C28C1989B0}"/>
    <dgm:cxn modelId="{C40AEFAB-90DF-DB4A-9470-AB46851A4BC1}" srcId="{E9039D08-0451-C847-9FE9-BB62DCC0D1A9}" destId="{C5FCD80E-5951-A549-AB52-78C8C1AA576E}" srcOrd="3" destOrd="0" parTransId="{EB12C07E-94CE-A440-897D-5EBF12AF5CA5}" sibTransId="{301672AE-BC78-1942-A6E9-94AC10EAD850}"/>
    <dgm:cxn modelId="{D6AA3BB6-B13F-3246-A4A6-B345F51AC4AB}" srcId="{E9039D08-0451-C847-9FE9-BB62DCC0D1A9}" destId="{636FDF33-6AFF-D741-A6BE-4CD21E052CDC}" srcOrd="2" destOrd="0" parTransId="{4A95E2C3-6E0C-3742-941B-79171C78AFD7}" sibTransId="{63787635-9BB0-6449-B913-F780DBC4F8C8}"/>
    <dgm:cxn modelId="{324E5FC7-1F58-154C-A871-FC5F281F6191}" type="presOf" srcId="{E9039D08-0451-C847-9FE9-BB62DCC0D1A9}" destId="{373D5926-54F1-4142-ACA7-A8081E9058CE}" srcOrd="0" destOrd="0" presId="urn:microsoft.com/office/officeart/2005/8/layout/default"/>
    <dgm:cxn modelId="{A0B0C8CC-0EC4-2F43-95AC-96705CE9D6D7}" srcId="{E9039D08-0451-C847-9FE9-BB62DCC0D1A9}" destId="{1D5F6C4A-CBB8-954F-9941-D80D5A7A0DE8}" srcOrd="1" destOrd="0" parTransId="{64D2BD69-1613-F64F-B2BA-13319CA2B43E}" sibTransId="{545769A9-4044-044E-8C2E-E0545BEDFF9E}"/>
    <dgm:cxn modelId="{C98F6BCF-73AB-194C-B479-72006DD247B1}" type="presOf" srcId="{52A9C4B7-4BF5-E64A-973F-7922787063AB}" destId="{0A3AFD88-1505-3341-AA43-AA9CFDBE64A2}" srcOrd="0" destOrd="0" presId="urn:microsoft.com/office/officeart/2005/8/layout/default"/>
    <dgm:cxn modelId="{1E7494D4-0292-9A49-8BCE-29D60D9D4B20}" type="presOf" srcId="{C5FCD80E-5951-A549-AB52-78C8C1AA576E}" destId="{D05B219C-8CB6-5447-8661-9738637EDDFE}" srcOrd="0" destOrd="0" presId="urn:microsoft.com/office/officeart/2005/8/layout/default"/>
    <dgm:cxn modelId="{CB26FAED-8897-8C4E-884A-313D7E127BCA}" srcId="{E9039D08-0451-C847-9FE9-BB62DCC0D1A9}" destId="{777EB4A2-DB46-4F4C-9122-D44AEAACE4CD}" srcOrd="6" destOrd="0" parTransId="{466ECAEC-A252-8345-B8A9-6CDF5F1B26D8}" sibTransId="{DE316EC5-8C5D-9940-A7B3-0DCE9F379F46}"/>
    <dgm:cxn modelId="{8D6038F8-C2A0-614E-B9C0-60AD70F305A7}" type="presOf" srcId="{860123B0-3B2D-744A-824F-F8D25929843F}" destId="{EB8AB578-B6D9-B54B-B1C7-E4EF5F6C82E4}" srcOrd="0" destOrd="0" presId="urn:microsoft.com/office/officeart/2005/8/layout/default"/>
    <dgm:cxn modelId="{D4F237FD-2CB5-D24C-A42E-8182542A2AAC}" type="presOf" srcId="{EE3FFA29-2AF5-124A-833B-A3B30A4591A1}" destId="{47BF78B0-C7CE-324C-A35C-DE54B2A757D3}" srcOrd="0" destOrd="0" presId="urn:microsoft.com/office/officeart/2005/8/layout/default"/>
    <dgm:cxn modelId="{94B42618-7D17-014B-8B33-2DCAA7D51CB9}" type="presParOf" srcId="{373D5926-54F1-4142-ACA7-A8081E9058CE}" destId="{FC6A750C-A1E8-914F-B0D4-FAE6466B5C70}" srcOrd="0" destOrd="0" presId="urn:microsoft.com/office/officeart/2005/8/layout/default"/>
    <dgm:cxn modelId="{D99DCD6F-CCB6-3C49-95AC-E7D27DC2078B}" type="presParOf" srcId="{373D5926-54F1-4142-ACA7-A8081E9058CE}" destId="{57150672-8211-1143-8555-F396046AD10A}" srcOrd="1" destOrd="0" presId="urn:microsoft.com/office/officeart/2005/8/layout/default"/>
    <dgm:cxn modelId="{519CE063-3E95-434F-9E31-ACC6C42173B8}" type="presParOf" srcId="{373D5926-54F1-4142-ACA7-A8081E9058CE}" destId="{ADDC95E0-0504-B744-8D20-80DE2203E8AB}" srcOrd="2" destOrd="0" presId="urn:microsoft.com/office/officeart/2005/8/layout/default"/>
    <dgm:cxn modelId="{7EE0D738-3F9B-C341-9E73-7AA92341EC1C}" type="presParOf" srcId="{373D5926-54F1-4142-ACA7-A8081E9058CE}" destId="{C509495A-25D5-9C4E-A1B7-7CC9BE9962A8}" srcOrd="3" destOrd="0" presId="urn:microsoft.com/office/officeart/2005/8/layout/default"/>
    <dgm:cxn modelId="{6B05AF8F-DB40-F948-83B7-A58F8608D77A}" type="presParOf" srcId="{373D5926-54F1-4142-ACA7-A8081E9058CE}" destId="{22952789-C8B5-434B-883B-5083A5B9F360}" srcOrd="4" destOrd="0" presId="urn:microsoft.com/office/officeart/2005/8/layout/default"/>
    <dgm:cxn modelId="{35846734-23C8-B647-9E7A-F623B6C9FD2A}" type="presParOf" srcId="{373D5926-54F1-4142-ACA7-A8081E9058CE}" destId="{D5143BC6-59BF-1140-A003-01D2DB7453A1}" srcOrd="5" destOrd="0" presId="urn:microsoft.com/office/officeart/2005/8/layout/default"/>
    <dgm:cxn modelId="{449B9412-313C-8846-BE08-C9CCEA7C80D3}" type="presParOf" srcId="{373D5926-54F1-4142-ACA7-A8081E9058CE}" destId="{D05B219C-8CB6-5447-8661-9738637EDDFE}" srcOrd="6" destOrd="0" presId="urn:microsoft.com/office/officeart/2005/8/layout/default"/>
    <dgm:cxn modelId="{7D16855E-4CF3-A443-B498-1CAA21364625}" type="presParOf" srcId="{373D5926-54F1-4142-ACA7-A8081E9058CE}" destId="{41D38403-3B7C-984B-926B-3D1E090EAC63}" srcOrd="7" destOrd="0" presId="urn:microsoft.com/office/officeart/2005/8/layout/default"/>
    <dgm:cxn modelId="{5C5C9DC5-878A-554E-96E2-0DFBB7D9B38B}" type="presParOf" srcId="{373D5926-54F1-4142-ACA7-A8081E9058CE}" destId="{47BF78B0-C7CE-324C-A35C-DE54B2A757D3}" srcOrd="8" destOrd="0" presId="urn:microsoft.com/office/officeart/2005/8/layout/default"/>
    <dgm:cxn modelId="{EDC03FA0-B2A4-6F4E-A96E-630B9CFECF49}" type="presParOf" srcId="{373D5926-54F1-4142-ACA7-A8081E9058CE}" destId="{E0254EA5-4424-0144-83FF-DC3CCBE28F3E}" srcOrd="9" destOrd="0" presId="urn:microsoft.com/office/officeart/2005/8/layout/default"/>
    <dgm:cxn modelId="{542A7281-5F72-0D42-9264-8BEF594B188E}" type="presParOf" srcId="{373D5926-54F1-4142-ACA7-A8081E9058CE}" destId="{EB8AB578-B6D9-B54B-B1C7-E4EF5F6C82E4}" srcOrd="10" destOrd="0" presId="urn:microsoft.com/office/officeart/2005/8/layout/default"/>
    <dgm:cxn modelId="{8D54099B-C16B-9447-A027-9F0A30730FE3}" type="presParOf" srcId="{373D5926-54F1-4142-ACA7-A8081E9058CE}" destId="{5E97D60D-55B6-8C4A-854D-8D293E694D5C}" srcOrd="11" destOrd="0" presId="urn:microsoft.com/office/officeart/2005/8/layout/default"/>
    <dgm:cxn modelId="{A49E0701-FDC5-014F-BB93-4861883DD22E}" type="presParOf" srcId="{373D5926-54F1-4142-ACA7-A8081E9058CE}" destId="{1FA67AC1-08DC-0249-ABF7-E4BF2F752C3D}" srcOrd="12" destOrd="0" presId="urn:microsoft.com/office/officeart/2005/8/layout/default"/>
    <dgm:cxn modelId="{51A239E9-2BCB-F741-8708-1B1A1BF15B59}" type="presParOf" srcId="{373D5926-54F1-4142-ACA7-A8081E9058CE}" destId="{F9174763-B99E-424F-8121-326E2EBF68E7}" srcOrd="13" destOrd="0" presId="urn:microsoft.com/office/officeart/2005/8/layout/default"/>
    <dgm:cxn modelId="{C6AC0021-A63F-B64C-85B3-8B16A2F75A07}" type="presParOf" srcId="{373D5926-54F1-4142-ACA7-A8081E9058CE}" destId="{0A3AFD88-1505-3341-AA43-AA9CFDBE64A2}" srcOrd="14" destOrd="0" presId="urn:microsoft.com/office/officeart/2005/8/layout/default"/>
    <dgm:cxn modelId="{66659A1D-E3F8-074C-8BF4-BB0218750C68}" type="presParOf" srcId="{373D5926-54F1-4142-ACA7-A8081E9058CE}" destId="{F2DB7440-769F-6446-BD21-D503AC49F2CA}" srcOrd="15" destOrd="0" presId="urn:microsoft.com/office/officeart/2005/8/layout/default"/>
    <dgm:cxn modelId="{CB12A11B-EE37-F741-9A5C-BBF5CF1C44A2}" type="presParOf" srcId="{373D5926-54F1-4142-ACA7-A8081E9058CE}" destId="{85915AEC-5DB7-F24A-BA7D-EC51A255EA8B}" srcOrd="16"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F1F381-5B2D-304F-B2E7-70DA7C1AFA10}">
      <dsp:nvSpPr>
        <dsp:cNvPr id="0" name=""/>
        <dsp:cNvSpPr/>
      </dsp:nvSpPr>
      <dsp:spPr>
        <a:xfrm>
          <a:off x="184259" y="590"/>
          <a:ext cx="2517111" cy="1510266"/>
        </a:xfrm>
        <a:prstGeom prst="rect">
          <a:avLst/>
        </a:prstGeom>
        <a:solidFill>
          <a:schemeClr val="tx2"/>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“we do that anyway”</a:t>
          </a:r>
        </a:p>
      </dsp:txBody>
      <dsp:txXfrm>
        <a:off x="184259" y="590"/>
        <a:ext cx="2517111" cy="1510266"/>
      </dsp:txXfrm>
    </dsp:sp>
    <dsp:sp modelId="{C6D9C569-B764-2B40-9924-E550D5CC65FF}">
      <dsp:nvSpPr>
        <dsp:cNvPr id="0" name=""/>
        <dsp:cNvSpPr/>
      </dsp:nvSpPr>
      <dsp:spPr>
        <a:xfrm>
          <a:off x="2953081" y="590"/>
          <a:ext cx="2517111" cy="1510266"/>
        </a:xfrm>
        <a:prstGeom prst="rect">
          <a:avLst/>
        </a:prstGeom>
        <a:solidFill>
          <a:schemeClr val="tx2"/>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“I’m not </a:t>
          </a:r>
          <a:br>
            <a:rPr lang="en-US" sz="2700" kern="1200" dirty="0"/>
          </a:br>
          <a:r>
            <a:rPr lang="en-US" sz="2700" kern="1200" dirty="0"/>
            <a:t>doing that”</a:t>
          </a:r>
        </a:p>
      </dsp:txBody>
      <dsp:txXfrm>
        <a:off x="2953081" y="590"/>
        <a:ext cx="2517111" cy="1510266"/>
      </dsp:txXfrm>
    </dsp:sp>
    <dsp:sp modelId="{8C7410E2-AE17-5D45-95AA-30E341E65AB6}">
      <dsp:nvSpPr>
        <dsp:cNvPr id="0" name=""/>
        <dsp:cNvSpPr/>
      </dsp:nvSpPr>
      <dsp:spPr>
        <a:xfrm>
          <a:off x="5721904" y="590"/>
          <a:ext cx="2517111" cy="1510266"/>
        </a:xfrm>
        <a:prstGeom prst="rect">
          <a:avLst/>
        </a:prstGeom>
        <a:solidFill>
          <a:schemeClr val="tx2"/>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“it’s not working – I’ll stop doing it”</a:t>
          </a:r>
        </a:p>
      </dsp:txBody>
      <dsp:txXfrm>
        <a:off x="5721904" y="590"/>
        <a:ext cx="2517111" cy="1510266"/>
      </dsp:txXfrm>
    </dsp:sp>
    <dsp:sp modelId="{FB7A272C-A9E1-AF45-B476-0F5C985610EA}">
      <dsp:nvSpPr>
        <dsp:cNvPr id="0" name=""/>
        <dsp:cNvSpPr/>
      </dsp:nvSpPr>
      <dsp:spPr>
        <a:xfrm>
          <a:off x="184259" y="1762568"/>
          <a:ext cx="2517111" cy="1510266"/>
        </a:xfrm>
        <a:prstGeom prst="rect">
          <a:avLst/>
        </a:prstGeom>
        <a:solidFill>
          <a:schemeClr val="tx2"/>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“it makes me uncomfortable”</a:t>
          </a:r>
        </a:p>
      </dsp:txBody>
      <dsp:txXfrm>
        <a:off x="184259" y="1762568"/>
        <a:ext cx="2517111" cy="1510266"/>
      </dsp:txXfrm>
    </dsp:sp>
    <dsp:sp modelId="{A31BA53A-0632-4B4A-A4E8-BA5E42D9560E}">
      <dsp:nvSpPr>
        <dsp:cNvPr id="0" name=""/>
        <dsp:cNvSpPr/>
      </dsp:nvSpPr>
      <dsp:spPr>
        <a:xfrm>
          <a:off x="2953081" y="1762568"/>
          <a:ext cx="2517111" cy="1510266"/>
        </a:xfrm>
        <a:prstGeom prst="rect">
          <a:avLst/>
        </a:prstGeom>
        <a:solidFill>
          <a:schemeClr val="tx2"/>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“I’m too busy”</a:t>
          </a:r>
        </a:p>
      </dsp:txBody>
      <dsp:txXfrm>
        <a:off x="2953081" y="1762568"/>
        <a:ext cx="2517111" cy="1510266"/>
      </dsp:txXfrm>
    </dsp:sp>
    <dsp:sp modelId="{4B0E9E22-2151-DF40-BCAA-7101134FDE26}">
      <dsp:nvSpPr>
        <dsp:cNvPr id="0" name=""/>
        <dsp:cNvSpPr/>
      </dsp:nvSpPr>
      <dsp:spPr>
        <a:xfrm>
          <a:off x="5721904" y="1762568"/>
          <a:ext cx="2517111" cy="1510266"/>
        </a:xfrm>
        <a:prstGeom prst="rect">
          <a:avLst/>
        </a:prstGeom>
        <a:solidFill>
          <a:schemeClr val="tx2"/>
        </a:solidFill>
        <a:ln w="25400"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“do you think I’m stupid?”</a:t>
          </a:r>
        </a:p>
      </dsp:txBody>
      <dsp:txXfrm>
        <a:off x="5721904" y="1762568"/>
        <a:ext cx="2517111" cy="151026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735D06-CAC8-BF43-9788-770C7B2BCE8C}">
      <dsp:nvSpPr>
        <dsp:cNvPr id="0" name=""/>
        <dsp:cNvSpPr/>
      </dsp:nvSpPr>
      <dsp:spPr>
        <a:xfrm>
          <a:off x="119856" y="0"/>
          <a:ext cx="8183562" cy="3273425"/>
        </a:xfrm>
        <a:prstGeom prst="leftRightRibbon">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0A7C881-19E1-6A43-892B-6200A3C7AA5F}">
      <dsp:nvSpPr>
        <dsp:cNvPr id="0" name=""/>
        <dsp:cNvSpPr/>
      </dsp:nvSpPr>
      <dsp:spPr>
        <a:xfrm>
          <a:off x="1101883" y="572849"/>
          <a:ext cx="2700575" cy="1603978"/>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85344" rIns="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Warriors</a:t>
          </a:r>
          <a:r>
            <a:rPr lang="en-US" sz="2400" kern="1200" dirty="0"/>
            <a:t> fighting crime and criminals</a:t>
          </a:r>
        </a:p>
      </dsp:txBody>
      <dsp:txXfrm>
        <a:off x="1101883" y="572849"/>
        <a:ext cx="2700575" cy="1603978"/>
      </dsp:txXfrm>
    </dsp:sp>
    <dsp:sp modelId="{21539734-3584-F14C-BD8E-DBD91E279741}">
      <dsp:nvSpPr>
        <dsp:cNvPr id="0" name=""/>
        <dsp:cNvSpPr/>
      </dsp:nvSpPr>
      <dsp:spPr>
        <a:xfrm>
          <a:off x="4211637" y="1096597"/>
          <a:ext cx="3191589" cy="1603978"/>
        </a:xfrm>
        <a:prstGeom prst="rect">
          <a:avLst/>
        </a:prstGeom>
        <a:noFill/>
        <a:ln w="25400" cap="flat"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85344" rIns="0" bIns="91440" numCol="1" spcCol="1270" anchor="ctr" anchorCtr="0">
          <a:noAutofit/>
        </a:bodyPr>
        <a:lstStyle/>
        <a:p>
          <a:pPr marL="0" lvl="0" indent="0" algn="ctr" defTabSz="1066800">
            <a:lnSpc>
              <a:spcPct val="90000"/>
            </a:lnSpc>
            <a:spcBef>
              <a:spcPct val="0"/>
            </a:spcBef>
            <a:spcAft>
              <a:spcPct val="35000"/>
            </a:spcAft>
            <a:buNone/>
          </a:pPr>
          <a:r>
            <a:rPr lang="en-US" sz="2400" b="1" kern="1200" dirty="0"/>
            <a:t>Guardians</a:t>
          </a:r>
          <a:r>
            <a:rPr lang="en-US" sz="2400" kern="1200" dirty="0"/>
            <a:t> working with the public to reduce crime</a:t>
          </a:r>
        </a:p>
      </dsp:txBody>
      <dsp:txXfrm>
        <a:off x="4211637" y="1096597"/>
        <a:ext cx="3191589" cy="160397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C6A750C-A1E8-914F-B0D4-FAE6466B5C70}">
      <dsp:nvSpPr>
        <dsp:cNvPr id="0" name=""/>
        <dsp:cNvSpPr/>
      </dsp:nvSpPr>
      <dsp:spPr>
        <a:xfrm>
          <a:off x="0" y="96237"/>
          <a:ext cx="2632273" cy="851498"/>
        </a:xfrm>
        <a:prstGeom prst="rect">
          <a:avLst/>
        </a:prstGeom>
        <a:noFill/>
        <a:ln w="381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rPr>
            <a:t>Resource intensive</a:t>
          </a:r>
        </a:p>
      </dsp:txBody>
      <dsp:txXfrm>
        <a:off x="0" y="96237"/>
        <a:ext cx="2632273" cy="851498"/>
      </dsp:txXfrm>
    </dsp:sp>
    <dsp:sp modelId="{ADDC95E0-0504-B744-8D20-80DE2203E8AB}">
      <dsp:nvSpPr>
        <dsp:cNvPr id="0" name=""/>
        <dsp:cNvSpPr/>
      </dsp:nvSpPr>
      <dsp:spPr>
        <a:xfrm>
          <a:off x="2895500" y="96237"/>
          <a:ext cx="2632273" cy="851498"/>
        </a:xfrm>
        <a:prstGeom prst="rect">
          <a:avLst/>
        </a:prstGeom>
        <a:noFill/>
        <a:ln w="381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rPr>
            <a:t>Unfair workload distribution</a:t>
          </a:r>
        </a:p>
      </dsp:txBody>
      <dsp:txXfrm>
        <a:off x="2895500" y="96237"/>
        <a:ext cx="2632273" cy="851498"/>
      </dsp:txXfrm>
    </dsp:sp>
    <dsp:sp modelId="{22952789-C8B5-434B-883B-5083A5B9F360}">
      <dsp:nvSpPr>
        <dsp:cNvPr id="0" name=""/>
        <dsp:cNvSpPr/>
      </dsp:nvSpPr>
      <dsp:spPr>
        <a:xfrm>
          <a:off x="5791001" y="96237"/>
          <a:ext cx="2632273" cy="851498"/>
        </a:xfrm>
        <a:prstGeom prst="rect">
          <a:avLst/>
        </a:prstGeom>
        <a:noFill/>
        <a:ln w="381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rPr>
            <a:t>Longer response times</a:t>
          </a:r>
        </a:p>
      </dsp:txBody>
      <dsp:txXfrm>
        <a:off x="5791001" y="96237"/>
        <a:ext cx="2632273" cy="851498"/>
      </dsp:txXfrm>
    </dsp:sp>
    <dsp:sp modelId="{D05B219C-8CB6-5447-8661-9738637EDDFE}">
      <dsp:nvSpPr>
        <dsp:cNvPr id="0" name=""/>
        <dsp:cNvSpPr/>
      </dsp:nvSpPr>
      <dsp:spPr>
        <a:xfrm>
          <a:off x="0" y="1210963"/>
          <a:ext cx="2632273" cy="851498"/>
        </a:xfrm>
        <a:prstGeom prst="rect">
          <a:avLst/>
        </a:prstGeom>
        <a:noFill/>
        <a:ln w="381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rPr>
            <a:t>Officer safety</a:t>
          </a:r>
        </a:p>
      </dsp:txBody>
      <dsp:txXfrm>
        <a:off x="0" y="1210963"/>
        <a:ext cx="2632273" cy="851498"/>
      </dsp:txXfrm>
    </dsp:sp>
    <dsp:sp modelId="{47BF78B0-C7CE-324C-A35C-DE54B2A757D3}">
      <dsp:nvSpPr>
        <dsp:cNvPr id="0" name=""/>
        <dsp:cNvSpPr/>
      </dsp:nvSpPr>
      <dsp:spPr>
        <a:xfrm>
          <a:off x="2895500" y="1210963"/>
          <a:ext cx="2632273" cy="851498"/>
        </a:xfrm>
        <a:prstGeom prst="rect">
          <a:avLst/>
        </a:prstGeom>
        <a:noFill/>
        <a:ln w="381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rPr>
            <a:t>Physical demands</a:t>
          </a:r>
        </a:p>
      </dsp:txBody>
      <dsp:txXfrm>
        <a:off x="2895500" y="1210963"/>
        <a:ext cx="2632273" cy="851498"/>
      </dsp:txXfrm>
    </dsp:sp>
    <dsp:sp modelId="{EB8AB578-B6D9-B54B-B1C7-E4EF5F6C82E4}">
      <dsp:nvSpPr>
        <dsp:cNvPr id="0" name=""/>
        <dsp:cNvSpPr/>
      </dsp:nvSpPr>
      <dsp:spPr>
        <a:xfrm>
          <a:off x="5791001" y="1210963"/>
          <a:ext cx="2632273" cy="851498"/>
        </a:xfrm>
        <a:prstGeom prst="rect">
          <a:avLst/>
        </a:prstGeom>
        <a:noFill/>
        <a:ln w="381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rPr>
            <a:t>Bad weather</a:t>
          </a:r>
        </a:p>
      </dsp:txBody>
      <dsp:txXfrm>
        <a:off x="5791001" y="1210963"/>
        <a:ext cx="2632273" cy="851498"/>
      </dsp:txXfrm>
    </dsp:sp>
    <dsp:sp modelId="{1FA67AC1-08DC-0249-ABF7-E4BF2F752C3D}">
      <dsp:nvSpPr>
        <dsp:cNvPr id="0" name=""/>
        <dsp:cNvSpPr/>
      </dsp:nvSpPr>
      <dsp:spPr>
        <a:xfrm>
          <a:off x="0" y="2325689"/>
          <a:ext cx="2632273" cy="851498"/>
        </a:xfrm>
        <a:prstGeom prst="rect">
          <a:avLst/>
        </a:prstGeom>
        <a:noFill/>
        <a:ln w="381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rPr>
            <a:t>Equipment inaccessible</a:t>
          </a:r>
        </a:p>
      </dsp:txBody>
      <dsp:txXfrm>
        <a:off x="0" y="2325689"/>
        <a:ext cx="2632273" cy="851498"/>
      </dsp:txXfrm>
    </dsp:sp>
    <dsp:sp modelId="{0A3AFD88-1505-3341-AA43-AA9CFDBE64A2}">
      <dsp:nvSpPr>
        <dsp:cNvPr id="0" name=""/>
        <dsp:cNvSpPr/>
      </dsp:nvSpPr>
      <dsp:spPr>
        <a:xfrm>
          <a:off x="2895500" y="2325689"/>
          <a:ext cx="2632273" cy="851498"/>
        </a:xfrm>
        <a:prstGeom prst="rect">
          <a:avLst/>
        </a:prstGeom>
        <a:noFill/>
        <a:ln w="381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rPr>
            <a:t>Boredom</a:t>
          </a:r>
        </a:p>
      </dsp:txBody>
      <dsp:txXfrm>
        <a:off x="2895500" y="2325689"/>
        <a:ext cx="2632273" cy="851498"/>
      </dsp:txXfrm>
    </dsp:sp>
    <dsp:sp modelId="{85915AEC-5DB7-F24A-BA7D-EC51A255EA8B}">
      <dsp:nvSpPr>
        <dsp:cNvPr id="0" name=""/>
        <dsp:cNvSpPr/>
      </dsp:nvSpPr>
      <dsp:spPr>
        <a:xfrm>
          <a:off x="5791001" y="2325689"/>
          <a:ext cx="2632273" cy="851498"/>
        </a:xfrm>
        <a:prstGeom prst="rect">
          <a:avLst/>
        </a:prstGeom>
        <a:noFill/>
        <a:ln w="38100" cap="flat" cmpd="sng" algn="ctr">
          <a:solidFill>
            <a:schemeClr val="tx2"/>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rPr>
            <a:t>Displacement </a:t>
          </a:r>
          <a:br>
            <a:rPr lang="en-US" sz="2400" kern="1200" dirty="0">
              <a:solidFill>
                <a:schemeClr val="tx1"/>
              </a:solidFill>
            </a:rPr>
          </a:br>
          <a:r>
            <a:rPr lang="en-US" sz="2400" kern="1200" dirty="0">
              <a:solidFill>
                <a:schemeClr val="tx1"/>
              </a:solidFill>
            </a:rPr>
            <a:t>of crime</a:t>
          </a:r>
        </a:p>
      </dsp:txBody>
      <dsp:txXfrm>
        <a:off x="5791001" y="2325689"/>
        <a:ext cx="2632273" cy="851498"/>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arrow6">
  <dgm:title val=""/>
  <dgm:desc val=""/>
  <dgm:catLst>
    <dgm:cat type="relationship" pri="4000"/>
    <dgm:cat type="process" pri="29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param type="horzAlign" val="ctr"/>
      <dgm:param type="vertAlign" val="mid"/>
      <dgm:param type="ar" val="2.5"/>
    </dgm:alg>
    <dgm:shape xmlns:r="http://schemas.openxmlformats.org/officeDocument/2006/relationships" r:blip="">
      <dgm:adjLst/>
    </dgm:shape>
    <dgm:presOf/>
    <dgm:constrLst>
      <dgm:constr type="primFontSz" for="des" ptType="node" op="equ"/>
      <dgm:constr type="w" for="ch" forName="ribbon" refType="h" refFor="ch" refForName="ribbon" fact="2.5"/>
      <dgm:constr type="h" for="ch" forName="leftArrowText" refType="h" fact="0.49"/>
      <dgm:constr type="ctrY" for="ch" forName="leftArrowText" refType="ctrY" refFor="ch" refForName="ribbon"/>
      <dgm:constr type="ctrYOff" for="ch" forName="leftArrowText" refType="h" refFor="ch" refForName="ribbon" fact="-0.08"/>
      <dgm:constr type="l" for="ch" forName="leftArrowText" refType="w" refFor="ch" refForName="ribbon" fact="0.12"/>
      <dgm:constr type="r" for="ch" forName="leftArrowText" refType="w" refFor="ch" refForName="ribbon" fact="0.45"/>
      <dgm:constr type="h" for="ch" forName="rightArrowText" refType="h" fact="0.49"/>
      <dgm:constr type="ctrY" for="ch" forName="rightArrowText" refType="ctrY" refFor="ch" refForName="ribbon"/>
      <dgm:constr type="ctrYOff" for="ch" forName="rightArrowText" refType="h" refFor="ch" refForName="ribbon" fact="0.08"/>
      <dgm:constr type="l" for="ch" forName="rightArrowText" refType="w" refFor="ch" refForName="ribbon" fact="0.5"/>
      <dgm:constr type="r" for="ch" forName="rightArrowText" refType="w" refFor="ch" refForName="ribbon" fact="0.89"/>
    </dgm:constrLst>
    <dgm:ruleLst/>
    <dgm:choose name="Name0">
      <dgm:if name="Name1" axis="ch" ptType="node" func="cnt" op="gte" val="1">
        <dgm:layoutNode name="ribbon" styleLbl="node1">
          <dgm:alg type="sp"/>
          <dgm:shape xmlns:r="http://schemas.openxmlformats.org/officeDocument/2006/relationships" type="leftRightRibbon" r:blip="">
            <dgm:adjLst/>
          </dgm:shape>
          <dgm:presOf/>
          <dgm:constrLst/>
          <dgm:ruleLst/>
        </dgm:layoutNode>
        <dgm:layoutNode name="leftArrowText" styleLbl="node1">
          <dgm:varLst>
            <dgm:chMax val="0"/>
            <dgm:bulletEnabled val="1"/>
          </dgm:varLst>
          <dgm:alg type="tx">
            <dgm:param type="txAnchorVertCh" val="mid"/>
          </dgm:alg>
          <dgm:shape xmlns:r="http://schemas.openxmlformats.org/officeDocument/2006/relationships" type="rect" r:blip="" hideGeom="1">
            <dgm:adjLst/>
          </dgm:shape>
          <dgm:choose name="Name2">
            <dgm:if name="Name3" func="var" arg="dir" op="equ" val="norm">
              <dgm:presOf axis="ch desOrSelf" ptType="node node" st="1 1" cnt="1 0"/>
            </dgm:if>
            <dgm:else name="Name4">
              <dgm:presOf axis="ch desOrSelf" ptType="node node" st="2 1" cnt="1 0"/>
            </dgm:else>
          </dgm:choose>
          <dgm:constrLst>
            <dgm:constr type="primFontSz" val="65"/>
            <dgm:constr type="tMarg" refType="primFontSz" fact="0.28"/>
            <dgm:constr type="lMarg"/>
            <dgm:constr type="bMarg" refType="primFontSz" fact="0.3"/>
            <dgm:constr type="rMarg"/>
          </dgm:constrLst>
          <dgm:ruleLst>
            <dgm:rule type="primFontSz" val="5" fact="NaN" max="NaN"/>
          </dgm:ruleLst>
        </dgm:layoutNode>
        <dgm:layoutNode name="rightArrowText" styleLbl="node1">
          <dgm:varLst>
            <dgm:chMax val="0"/>
            <dgm:bulletEnabled val="1"/>
          </dgm:varLst>
          <dgm:alg type="tx">
            <dgm:param type="txAnchorVertCh" val="mid"/>
          </dgm:alg>
          <dgm:shape xmlns:r="http://schemas.openxmlformats.org/officeDocument/2006/relationships" type="rect" r:blip="" hideGeom="1">
            <dgm:adjLst/>
          </dgm:shape>
          <dgm:choose name="Name5">
            <dgm:if name="Name6" func="var" arg="dir" op="equ" val="norm">
              <dgm:presOf axis="ch desOrSelf" ptType="node node" st="2 1" cnt="1 0"/>
            </dgm:if>
            <dgm:else name="Name7">
              <dgm:presOf axis="ch desOrSelf" ptType="node node" st="1 1" cnt="1 0"/>
            </dgm:else>
          </dgm:choose>
          <dgm:constrLst>
            <dgm:constr type="primFontSz" val="65"/>
            <dgm:constr type="tMarg" refType="primFontSz" fact="0.28"/>
            <dgm:constr type="lMarg"/>
            <dgm:constr type="bMarg" refType="primFontSz" fact="0.3"/>
            <dgm:constr type="rMarg"/>
          </dgm:constrLst>
          <dgm:ruleLst>
            <dgm:rule type="primFontSz" val="5" fact="NaN" max="NaN"/>
          </dgm:ruleLst>
        </dgm:layoutNode>
      </dgm:if>
      <dgm:else name="Name8"/>
    </dgm:choose>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jpeg>
</file>

<file path=ppt/media/image4.png>
</file>

<file path=ppt/media/image5.tiff>
</file>

<file path=ppt/media/image6.png>
</file>

<file path=ppt/media/image7.jpe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807A848-CEE9-2E4C-88D4-3A15E34C9D1F}" type="datetimeFigureOut">
              <a:rPr lang="en-US" smtClean="0"/>
              <a:t>5/21/19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02AD9B-210B-A545-8A1E-463FED0920B4}" type="slidenum">
              <a:rPr lang="en-US" smtClean="0"/>
              <a:t>‹#›</a:t>
            </a:fld>
            <a:endParaRPr lang="en-US"/>
          </a:p>
        </p:txBody>
      </p:sp>
    </p:spTree>
    <p:extLst>
      <p:ext uri="{BB962C8B-B14F-4D97-AF65-F5344CB8AC3E}">
        <p14:creationId xmlns:p14="http://schemas.microsoft.com/office/powerpoint/2010/main" val="19938555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EA7600">
            <a:alpha val="10000"/>
          </a:srgb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60001" y="1235076"/>
            <a:ext cx="3491999" cy="2338304"/>
          </a:xfrm>
        </p:spPr>
        <p:txBody>
          <a:bodyPr lIns="0" tIns="0" rIns="0" bIns="0" anchor="b"/>
          <a:lstStyle>
            <a:lvl1pPr>
              <a:defRPr>
                <a:solidFill>
                  <a:srgbClr val="EA7600"/>
                </a:solidFill>
              </a:defRPr>
            </a:lvl1pPr>
          </a:lstStyle>
          <a:p>
            <a:r>
              <a:rPr lang="en-US" dirty="0"/>
              <a:t>Click to edit Master title style</a:t>
            </a:r>
          </a:p>
        </p:txBody>
      </p:sp>
      <p:sp>
        <p:nvSpPr>
          <p:cNvPr id="3" name="Subtitle 2"/>
          <p:cNvSpPr>
            <a:spLocks noGrp="1"/>
          </p:cNvSpPr>
          <p:nvPr>
            <p:ph type="subTitle" idx="1"/>
          </p:nvPr>
        </p:nvSpPr>
        <p:spPr>
          <a:xfrm>
            <a:off x="360000" y="3623504"/>
            <a:ext cx="3491999" cy="1314450"/>
          </a:xfrm>
        </p:spPr>
        <p:txBody>
          <a:bodyPr lIns="0" tIns="0" rIns="0" bIns="0" anchor="t">
            <a:normAutofit/>
          </a:bodyPr>
          <a:lstStyle>
            <a:lvl1pPr marL="0" indent="0" algn="l">
              <a:lnSpc>
                <a:spcPts val="2700"/>
              </a:lnSpc>
              <a:spcBef>
                <a:spcPts val="0"/>
              </a:spcBef>
              <a:buNone/>
              <a:defRPr sz="2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pic>
        <p:nvPicPr>
          <p:cNvPr id="7" name="Picture 6">
            <a:extLst>
              <a:ext uri="{FF2B5EF4-FFF2-40B4-BE49-F238E27FC236}">
                <a16:creationId xmlns:a16="http://schemas.microsoft.com/office/drawing/2014/main" id="{5BDA4E62-BA19-D347-A260-892A47532888}"/>
              </a:ext>
            </a:extLst>
          </p:cNvPr>
          <p:cNvPicPr>
            <a:picLocks noChangeAspect="1"/>
          </p:cNvPicPr>
          <p:nvPr userDrawn="1"/>
        </p:nvPicPr>
        <p:blipFill>
          <a:blip r:embed="rId2" cstate="screen">
            <a:alphaModFix amt="79000"/>
            <a:extLst>
              <a:ext uri="{28A0092B-C50C-407E-A947-70E740481C1C}">
                <a14:useLocalDpi xmlns:a14="http://schemas.microsoft.com/office/drawing/2010/main"/>
              </a:ext>
            </a:extLst>
          </a:blip>
          <a:stretch>
            <a:fillRect/>
          </a:stretch>
        </p:blipFill>
        <p:spPr>
          <a:xfrm>
            <a:off x="4212336" y="464820"/>
            <a:ext cx="4931664" cy="4678680"/>
          </a:xfrm>
          <a:prstGeom prst="rect">
            <a:avLst/>
          </a:prstGeom>
        </p:spPr>
      </p:pic>
      <p:grpSp>
        <p:nvGrpSpPr>
          <p:cNvPr id="8" name="Group 7">
            <a:extLst>
              <a:ext uri="{FF2B5EF4-FFF2-40B4-BE49-F238E27FC236}">
                <a16:creationId xmlns:a16="http://schemas.microsoft.com/office/drawing/2014/main" id="{A628BF15-CD8E-6B44-A939-7591AAC5DD5F}"/>
              </a:ext>
            </a:extLst>
          </p:cNvPr>
          <p:cNvGrpSpPr/>
          <p:nvPr userDrawn="1"/>
        </p:nvGrpSpPr>
        <p:grpSpPr>
          <a:xfrm>
            <a:off x="0" y="0"/>
            <a:ext cx="9144000" cy="1235075"/>
            <a:chOff x="0" y="-66259"/>
            <a:chExt cx="9144000" cy="1235075"/>
          </a:xfrm>
        </p:grpSpPr>
        <p:sp>
          <p:nvSpPr>
            <p:cNvPr id="9" name="Freeform 24">
              <a:extLst>
                <a:ext uri="{FF2B5EF4-FFF2-40B4-BE49-F238E27FC236}">
                  <a16:creationId xmlns:a16="http://schemas.microsoft.com/office/drawing/2014/main" id="{613002D6-2AF3-CC4B-B0ED-A37A224C074F}"/>
                </a:ext>
              </a:extLst>
            </p:cNvPr>
            <p:cNvSpPr>
              <a:spLocks/>
            </p:cNvSpPr>
            <p:nvPr/>
          </p:nvSpPr>
          <p:spPr bwMode="auto">
            <a:xfrm>
              <a:off x="0" y="-66259"/>
              <a:ext cx="9144000" cy="1235075"/>
            </a:xfrm>
            <a:custGeom>
              <a:avLst/>
              <a:gdLst>
                <a:gd name="T0" fmla="*/ 0 w 1123"/>
                <a:gd name="T1" fmla="*/ 0 h 151"/>
                <a:gd name="T2" fmla="*/ 0 w 1123"/>
                <a:gd name="T3" fmla="*/ 151 h 151"/>
                <a:gd name="T4" fmla="*/ 844 w 1123"/>
                <a:gd name="T5" fmla="*/ 151 h 151"/>
                <a:gd name="T6" fmla="*/ 841 w 1123"/>
                <a:gd name="T7" fmla="*/ 148 h 151"/>
                <a:gd name="T8" fmla="*/ 832 w 1123"/>
                <a:gd name="T9" fmla="*/ 122 h 151"/>
                <a:gd name="T10" fmla="*/ 832 w 1123"/>
                <a:gd name="T11" fmla="*/ 72 h 151"/>
                <a:gd name="T12" fmla="*/ 859 w 1123"/>
                <a:gd name="T13" fmla="*/ 72 h 151"/>
                <a:gd name="T14" fmla="*/ 859 w 1123"/>
                <a:gd name="T15" fmla="*/ 124 h 151"/>
                <a:gd name="T16" fmla="*/ 863 w 1123"/>
                <a:gd name="T17" fmla="*/ 135 h 151"/>
                <a:gd name="T18" fmla="*/ 871 w 1123"/>
                <a:gd name="T19" fmla="*/ 138 h 151"/>
                <a:gd name="T20" fmla="*/ 880 w 1123"/>
                <a:gd name="T21" fmla="*/ 135 h 151"/>
                <a:gd name="T22" fmla="*/ 883 w 1123"/>
                <a:gd name="T23" fmla="*/ 124 h 151"/>
                <a:gd name="T24" fmla="*/ 883 w 1123"/>
                <a:gd name="T25" fmla="*/ 72 h 151"/>
                <a:gd name="T26" fmla="*/ 910 w 1123"/>
                <a:gd name="T27" fmla="*/ 72 h 151"/>
                <a:gd name="T28" fmla="*/ 910 w 1123"/>
                <a:gd name="T29" fmla="*/ 117 h 151"/>
                <a:gd name="T30" fmla="*/ 900 w 1123"/>
                <a:gd name="T31" fmla="*/ 148 h 151"/>
                <a:gd name="T32" fmla="*/ 897 w 1123"/>
                <a:gd name="T33" fmla="*/ 151 h 151"/>
                <a:gd name="T34" fmla="*/ 937 w 1123"/>
                <a:gd name="T35" fmla="*/ 151 h 151"/>
                <a:gd name="T36" fmla="*/ 920 w 1123"/>
                <a:gd name="T37" fmla="*/ 114 h 151"/>
                <a:gd name="T38" fmla="*/ 964 w 1123"/>
                <a:gd name="T39" fmla="*/ 69 h 151"/>
                <a:gd name="T40" fmla="*/ 998 w 1123"/>
                <a:gd name="T41" fmla="*/ 82 h 151"/>
                <a:gd name="T42" fmla="*/ 1005 w 1123"/>
                <a:gd name="T43" fmla="*/ 92 h 151"/>
                <a:gd name="T44" fmla="*/ 982 w 1123"/>
                <a:gd name="T45" fmla="*/ 103 h 151"/>
                <a:gd name="T46" fmla="*/ 965 w 1123"/>
                <a:gd name="T47" fmla="*/ 89 h 151"/>
                <a:gd name="T48" fmla="*/ 953 w 1123"/>
                <a:gd name="T49" fmla="*/ 94 h 151"/>
                <a:gd name="T50" fmla="*/ 947 w 1123"/>
                <a:gd name="T51" fmla="*/ 113 h 151"/>
                <a:gd name="T52" fmla="*/ 965 w 1123"/>
                <a:gd name="T53" fmla="*/ 137 h 151"/>
                <a:gd name="T54" fmla="*/ 982 w 1123"/>
                <a:gd name="T55" fmla="*/ 123 h 151"/>
                <a:gd name="T56" fmla="*/ 1005 w 1123"/>
                <a:gd name="T57" fmla="*/ 134 h 151"/>
                <a:gd name="T58" fmla="*/ 997 w 1123"/>
                <a:gd name="T59" fmla="*/ 146 h 151"/>
                <a:gd name="T60" fmla="*/ 991 w 1123"/>
                <a:gd name="T61" fmla="*/ 151 h 151"/>
                <a:gd name="T62" fmla="*/ 1016 w 1123"/>
                <a:gd name="T63" fmla="*/ 151 h 151"/>
                <a:gd name="T64" fmla="*/ 1016 w 1123"/>
                <a:gd name="T65" fmla="*/ 72 h 151"/>
                <a:gd name="T66" fmla="*/ 1042 w 1123"/>
                <a:gd name="T67" fmla="*/ 72 h 151"/>
                <a:gd name="T68" fmla="*/ 1042 w 1123"/>
                <a:gd name="T69" fmla="*/ 134 h 151"/>
                <a:gd name="T70" fmla="*/ 1077 w 1123"/>
                <a:gd name="T71" fmla="*/ 134 h 151"/>
                <a:gd name="T72" fmla="*/ 1077 w 1123"/>
                <a:gd name="T73" fmla="*/ 151 h 151"/>
                <a:gd name="T74" fmla="*/ 1123 w 1123"/>
                <a:gd name="T75" fmla="*/ 151 h 151"/>
                <a:gd name="T76" fmla="*/ 1123 w 1123"/>
                <a:gd name="T77" fmla="*/ 0 h 151"/>
                <a:gd name="T78" fmla="*/ 0 w 1123"/>
                <a:gd name="T79"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23" h="151">
                  <a:moveTo>
                    <a:pt x="0" y="0"/>
                  </a:moveTo>
                  <a:cubicBezTo>
                    <a:pt x="0" y="151"/>
                    <a:pt x="0" y="151"/>
                    <a:pt x="0" y="151"/>
                  </a:cubicBezTo>
                  <a:cubicBezTo>
                    <a:pt x="844" y="151"/>
                    <a:pt x="844" y="151"/>
                    <a:pt x="844" y="151"/>
                  </a:cubicBezTo>
                  <a:cubicBezTo>
                    <a:pt x="843" y="150"/>
                    <a:pt x="842" y="149"/>
                    <a:pt x="841" y="148"/>
                  </a:cubicBezTo>
                  <a:cubicBezTo>
                    <a:pt x="833" y="140"/>
                    <a:pt x="833" y="131"/>
                    <a:pt x="832" y="122"/>
                  </a:cubicBezTo>
                  <a:cubicBezTo>
                    <a:pt x="832" y="72"/>
                    <a:pt x="832" y="72"/>
                    <a:pt x="832" y="72"/>
                  </a:cubicBezTo>
                  <a:cubicBezTo>
                    <a:pt x="859" y="72"/>
                    <a:pt x="859" y="72"/>
                    <a:pt x="859" y="72"/>
                  </a:cubicBezTo>
                  <a:cubicBezTo>
                    <a:pt x="859" y="124"/>
                    <a:pt x="859" y="124"/>
                    <a:pt x="859" y="124"/>
                  </a:cubicBezTo>
                  <a:cubicBezTo>
                    <a:pt x="859" y="128"/>
                    <a:pt x="860" y="132"/>
                    <a:pt x="863" y="135"/>
                  </a:cubicBezTo>
                  <a:cubicBezTo>
                    <a:pt x="865" y="137"/>
                    <a:pt x="868" y="138"/>
                    <a:pt x="871" y="138"/>
                  </a:cubicBezTo>
                  <a:cubicBezTo>
                    <a:pt x="875" y="138"/>
                    <a:pt x="878" y="136"/>
                    <a:pt x="880" y="135"/>
                  </a:cubicBezTo>
                  <a:cubicBezTo>
                    <a:pt x="883" y="132"/>
                    <a:pt x="883" y="128"/>
                    <a:pt x="883" y="124"/>
                  </a:cubicBezTo>
                  <a:cubicBezTo>
                    <a:pt x="883" y="72"/>
                    <a:pt x="883" y="72"/>
                    <a:pt x="883" y="72"/>
                  </a:cubicBezTo>
                  <a:cubicBezTo>
                    <a:pt x="910" y="72"/>
                    <a:pt x="910" y="72"/>
                    <a:pt x="910" y="72"/>
                  </a:cubicBezTo>
                  <a:cubicBezTo>
                    <a:pt x="910" y="117"/>
                    <a:pt x="910" y="117"/>
                    <a:pt x="910" y="117"/>
                  </a:cubicBezTo>
                  <a:cubicBezTo>
                    <a:pt x="910" y="126"/>
                    <a:pt x="910" y="139"/>
                    <a:pt x="900" y="148"/>
                  </a:cubicBezTo>
                  <a:cubicBezTo>
                    <a:pt x="899" y="149"/>
                    <a:pt x="898" y="150"/>
                    <a:pt x="897" y="151"/>
                  </a:cubicBezTo>
                  <a:cubicBezTo>
                    <a:pt x="937" y="151"/>
                    <a:pt x="937" y="151"/>
                    <a:pt x="937" y="151"/>
                  </a:cubicBezTo>
                  <a:cubicBezTo>
                    <a:pt x="925" y="142"/>
                    <a:pt x="920" y="128"/>
                    <a:pt x="920" y="114"/>
                  </a:cubicBezTo>
                  <a:cubicBezTo>
                    <a:pt x="920" y="92"/>
                    <a:pt x="935" y="69"/>
                    <a:pt x="964" y="69"/>
                  </a:cubicBezTo>
                  <a:cubicBezTo>
                    <a:pt x="976" y="69"/>
                    <a:pt x="989" y="73"/>
                    <a:pt x="998" y="82"/>
                  </a:cubicBezTo>
                  <a:cubicBezTo>
                    <a:pt x="1001" y="86"/>
                    <a:pt x="1003" y="89"/>
                    <a:pt x="1005" y="92"/>
                  </a:cubicBezTo>
                  <a:cubicBezTo>
                    <a:pt x="982" y="103"/>
                    <a:pt x="982" y="103"/>
                    <a:pt x="982" y="103"/>
                  </a:cubicBezTo>
                  <a:cubicBezTo>
                    <a:pt x="980" y="98"/>
                    <a:pt x="976" y="89"/>
                    <a:pt x="965" y="89"/>
                  </a:cubicBezTo>
                  <a:cubicBezTo>
                    <a:pt x="959" y="89"/>
                    <a:pt x="955" y="92"/>
                    <a:pt x="953" y="94"/>
                  </a:cubicBezTo>
                  <a:cubicBezTo>
                    <a:pt x="947" y="100"/>
                    <a:pt x="947" y="109"/>
                    <a:pt x="947" y="113"/>
                  </a:cubicBezTo>
                  <a:cubicBezTo>
                    <a:pt x="947" y="125"/>
                    <a:pt x="952" y="137"/>
                    <a:pt x="965" y="137"/>
                  </a:cubicBezTo>
                  <a:cubicBezTo>
                    <a:pt x="977" y="137"/>
                    <a:pt x="981" y="126"/>
                    <a:pt x="982" y="123"/>
                  </a:cubicBezTo>
                  <a:cubicBezTo>
                    <a:pt x="1005" y="134"/>
                    <a:pt x="1005" y="134"/>
                    <a:pt x="1005" y="134"/>
                  </a:cubicBezTo>
                  <a:cubicBezTo>
                    <a:pt x="1003" y="138"/>
                    <a:pt x="1001" y="142"/>
                    <a:pt x="997" y="146"/>
                  </a:cubicBezTo>
                  <a:cubicBezTo>
                    <a:pt x="995" y="148"/>
                    <a:pt x="993" y="150"/>
                    <a:pt x="991" y="151"/>
                  </a:cubicBezTo>
                  <a:cubicBezTo>
                    <a:pt x="1016" y="151"/>
                    <a:pt x="1016" y="151"/>
                    <a:pt x="1016" y="151"/>
                  </a:cubicBezTo>
                  <a:cubicBezTo>
                    <a:pt x="1016" y="72"/>
                    <a:pt x="1016" y="72"/>
                    <a:pt x="1016" y="72"/>
                  </a:cubicBezTo>
                  <a:cubicBezTo>
                    <a:pt x="1042" y="72"/>
                    <a:pt x="1042" y="72"/>
                    <a:pt x="1042" y="72"/>
                  </a:cubicBezTo>
                  <a:cubicBezTo>
                    <a:pt x="1042" y="134"/>
                    <a:pt x="1042" y="134"/>
                    <a:pt x="1042" y="134"/>
                  </a:cubicBezTo>
                  <a:cubicBezTo>
                    <a:pt x="1077" y="134"/>
                    <a:pt x="1077" y="134"/>
                    <a:pt x="1077" y="134"/>
                  </a:cubicBezTo>
                  <a:cubicBezTo>
                    <a:pt x="1077" y="151"/>
                    <a:pt x="1077" y="151"/>
                    <a:pt x="1077" y="151"/>
                  </a:cubicBezTo>
                  <a:cubicBezTo>
                    <a:pt x="1123" y="151"/>
                    <a:pt x="1123" y="151"/>
                    <a:pt x="1123" y="151"/>
                  </a:cubicBezTo>
                  <a:cubicBezTo>
                    <a:pt x="1123" y="0"/>
                    <a:pt x="1123" y="0"/>
                    <a:pt x="1123" y="0"/>
                  </a:cubicBezTo>
                  <a:lnTo>
                    <a:pt x="0" y="0"/>
                  </a:lnTo>
                  <a:close/>
                </a:path>
              </a:pathLst>
            </a:custGeom>
            <a:solidFill>
              <a:srgbClr val="EA7600"/>
            </a:solidFill>
            <a:ln>
              <a:noFill/>
            </a:ln>
          </p:spPr>
          <p:txBody>
            <a:bodyPr vert="horz" wrap="square" lIns="91440" tIns="45720" rIns="91440" bIns="45720" numCol="1" anchor="t" anchorCtr="0" compatLnSpc="1">
              <a:prstTxWarp prst="textNoShape">
                <a:avLst/>
              </a:prstTxWarp>
            </a:bodyPr>
            <a:lstStyle/>
            <a:p>
              <a:endParaRPr lang="en-GB"/>
            </a:p>
          </p:txBody>
        </p:sp>
        <p:pic>
          <p:nvPicPr>
            <p:cNvPr id="10" name="Picture 9">
              <a:extLst>
                <a:ext uri="{FF2B5EF4-FFF2-40B4-BE49-F238E27FC236}">
                  <a16:creationId xmlns:a16="http://schemas.microsoft.com/office/drawing/2014/main" id="{1942D3B0-629D-8243-8BE9-640E05E4360B}"/>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flipH="1">
              <a:off x="6420182" y="514785"/>
              <a:ext cx="257986" cy="303133"/>
            </a:xfrm>
            <a:prstGeom prst="rect">
              <a:avLst/>
            </a:prstGeom>
          </p:spPr>
        </p:pic>
      </p:grpSp>
      <p:sp>
        <p:nvSpPr>
          <p:cNvPr id="12" name="TextBox 11">
            <a:extLst>
              <a:ext uri="{FF2B5EF4-FFF2-40B4-BE49-F238E27FC236}">
                <a16:creationId xmlns:a16="http://schemas.microsoft.com/office/drawing/2014/main" id="{8815D382-BB18-CA40-AFDA-B529DA65A756}"/>
              </a:ext>
            </a:extLst>
          </p:cNvPr>
          <p:cNvSpPr txBox="1"/>
          <p:nvPr userDrawn="1"/>
        </p:nvSpPr>
        <p:spPr>
          <a:xfrm>
            <a:off x="294124" y="253355"/>
            <a:ext cx="2019784" cy="169277"/>
          </a:xfrm>
          <a:prstGeom prst="rect">
            <a:avLst/>
          </a:prstGeom>
          <a:noFill/>
        </p:spPr>
        <p:txBody>
          <a:bodyPr wrap="none" lIns="0" tIns="0" rIns="0" bIns="0" rtlCol="0" anchor="t" anchorCtr="0">
            <a:spAutoFit/>
          </a:bodyPr>
          <a:lstStyle/>
          <a:p>
            <a:r>
              <a:rPr lang="en-US" sz="1100" b="1" dirty="0">
                <a:solidFill>
                  <a:schemeClr val="bg1"/>
                </a:solidFill>
                <a:latin typeface="Arial"/>
                <a:cs typeface="Arial"/>
              </a:rPr>
              <a:t>SECURITY &amp; CRIME SCIENCE</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Big Text Orange">
    <p:bg>
      <p:bgPr>
        <a:solidFill>
          <a:schemeClr val="bg1"/>
        </a:solid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3B4EA9D-6CA4-E245-AA4D-566D9E334F56}"/>
              </a:ext>
            </a:extLst>
          </p:cNvPr>
          <p:cNvSpPr/>
          <p:nvPr userDrawn="1"/>
        </p:nvSpPr>
        <p:spPr>
          <a:xfrm>
            <a:off x="-1" y="0"/>
            <a:ext cx="9144001" cy="5143500"/>
          </a:xfrm>
          <a:prstGeom prst="rect">
            <a:avLst/>
          </a:prstGeom>
          <a:solidFill>
            <a:srgbClr val="EA76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080000" y="360000"/>
            <a:ext cx="6983999" cy="4424400"/>
          </a:xfrm>
        </p:spPr>
        <p:txBody>
          <a:bodyPr>
            <a:normAutofit/>
          </a:bodyPr>
          <a:lstStyle>
            <a:lvl1pPr algn="ctr">
              <a:lnSpc>
                <a:spcPts val="4300"/>
              </a:lnSpc>
              <a:defRPr sz="4400">
                <a:solidFill>
                  <a:schemeClr val="bg1"/>
                </a:solidFill>
              </a:defRPr>
            </a:lvl1pPr>
          </a:lstStyle>
          <a:p>
            <a:pPr lvl="0"/>
            <a:r>
              <a:rPr lang="en-US" dirty="0"/>
              <a:t>Click to edit Master text styles</a:t>
            </a:r>
          </a:p>
        </p:txBody>
      </p:sp>
      <p:sp>
        <p:nvSpPr>
          <p:cNvPr id="7" name="TextBox 6">
            <a:extLst>
              <a:ext uri="{FF2B5EF4-FFF2-40B4-BE49-F238E27FC236}">
                <a16:creationId xmlns:a16="http://schemas.microsoft.com/office/drawing/2014/main" id="{3E4E52E7-632E-6341-94EF-3C1378089E62}"/>
              </a:ext>
            </a:extLst>
          </p:cNvPr>
          <p:cNvSpPr txBox="1"/>
          <p:nvPr userDrawn="1"/>
        </p:nvSpPr>
        <p:spPr>
          <a:xfrm>
            <a:off x="360001" y="4562111"/>
            <a:ext cx="7703999" cy="400110"/>
          </a:xfrm>
          <a:prstGeom prst="rect">
            <a:avLst/>
          </a:prstGeom>
          <a:noFill/>
        </p:spPr>
        <p:txBody>
          <a:bodyPr wrap="square" lIns="90000" rtlCol="0" anchor="b">
            <a:noAutofit/>
          </a:bodyPr>
          <a:lstStyle/>
          <a:p>
            <a:pPr marL="538163" indent="-538163">
              <a:tabLst/>
            </a:pPr>
            <a:endParaRPr lang="en-US" sz="10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D4432AC4-B196-CE47-B225-8B8D45E0B678}"/>
              </a:ext>
            </a:extLst>
          </p:cNvPr>
          <p:cNvSpPr txBox="1"/>
          <p:nvPr userDrawn="1"/>
        </p:nvSpPr>
        <p:spPr>
          <a:xfrm>
            <a:off x="8063999" y="4562111"/>
            <a:ext cx="720000" cy="399600"/>
          </a:xfrm>
          <a:prstGeom prst="rect">
            <a:avLst/>
          </a:prstGeom>
          <a:noFill/>
        </p:spPr>
        <p:txBody>
          <a:bodyPr wrap="square" lIns="90000" rtlCol="0" anchor="b">
            <a:noAutofit/>
          </a:bodyPr>
          <a:lstStyle/>
          <a:p>
            <a:pPr marL="538163" indent="-538163" algn="r">
              <a:tabLst/>
            </a:pPr>
            <a:fld id="{AE4E4951-3466-874B-897F-5208828B0AA8}" type="slidenum">
              <a:rPr lang="en-US" sz="1000" smtClean="0">
                <a:solidFill>
                  <a:srgbClr val="E1E1E1"/>
                </a:solidFill>
                <a:latin typeface="Arial" panose="020B0604020202020204" pitchFamily="34" charset="0"/>
                <a:cs typeface="Arial" panose="020B0604020202020204" pitchFamily="34" charset="0"/>
              </a:rPr>
              <a:t>‹#›</a:t>
            </a:fld>
            <a:endParaRPr lang="en-US" sz="1000" dirty="0">
              <a:solidFill>
                <a:srgbClr val="E1E1E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23732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8691460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Content only">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285750"/>
            <a:ext cx="8305800" cy="39601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Slide Number Placeholder 4"/>
          <p:cNvSpPr>
            <a:spLocks noGrp="1"/>
          </p:cNvSpPr>
          <p:nvPr>
            <p:ph type="sldNum" sz="quarter" idx="11"/>
          </p:nvPr>
        </p:nvSpPr>
        <p:spPr/>
        <p:txBody>
          <a:bodyPr/>
          <a:lstStyle>
            <a:lvl1pPr>
              <a:defRPr/>
            </a:lvl1pPr>
          </a:lstStyle>
          <a:p>
            <a:fld id="{9E0C1F18-7600-4F0B-911D-FD3614860AD8}" type="slidenum">
              <a:rPr lang="en-GB" altLang="en-US"/>
              <a:pPr/>
              <a:t>‹#›</a:t>
            </a:fld>
            <a:endParaRPr lang="en-GB" altLang="en-US"/>
          </a:p>
        </p:txBody>
      </p:sp>
    </p:spTree>
    <p:extLst>
      <p:ext uri="{BB962C8B-B14F-4D97-AF65-F5344CB8AC3E}">
        <p14:creationId xmlns:p14="http://schemas.microsoft.com/office/powerpoint/2010/main" val="34637198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Title Slide">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94932D5-8EDC-6641-9DA8-212A8466D4F7}"/>
              </a:ext>
            </a:extLst>
          </p:cNvPr>
          <p:cNvPicPr>
            <a:picLocks noChangeAspect="1"/>
          </p:cNvPicPr>
          <p:nvPr userDrawn="1"/>
        </p:nvPicPr>
        <p:blipFill>
          <a:blip r:embed="rId2" cstate="screen">
            <a:alphaModFix amt="69000"/>
            <a:extLst>
              <a:ext uri="{28A0092B-C50C-407E-A947-70E740481C1C}">
                <a14:useLocalDpi xmlns:a14="http://schemas.microsoft.com/office/drawing/2010/main"/>
              </a:ext>
            </a:extLst>
          </a:blip>
          <a:stretch>
            <a:fillRect/>
          </a:stretch>
        </p:blipFill>
        <p:spPr>
          <a:xfrm>
            <a:off x="0" y="211836"/>
            <a:ext cx="9144000" cy="4931664"/>
          </a:xfrm>
          <a:prstGeom prst="rect">
            <a:avLst/>
          </a:prstGeom>
        </p:spPr>
      </p:pic>
      <p:sp>
        <p:nvSpPr>
          <p:cNvPr id="8" name="Rectangle 12">
            <a:extLst>
              <a:ext uri="{FF2B5EF4-FFF2-40B4-BE49-F238E27FC236}">
                <a16:creationId xmlns:a16="http://schemas.microsoft.com/office/drawing/2014/main" id="{1CFBA91A-C40A-3149-9181-310301944778}"/>
              </a:ext>
            </a:extLst>
          </p:cNvPr>
          <p:cNvSpPr>
            <a:spLocks noChangeArrowheads="1"/>
          </p:cNvSpPr>
          <p:nvPr userDrawn="1"/>
        </p:nvSpPr>
        <p:spPr bwMode="auto">
          <a:xfrm>
            <a:off x="1303158" y="739774"/>
            <a:ext cx="4605866" cy="3286687"/>
          </a:xfrm>
          <a:prstGeom prst="rect">
            <a:avLst/>
          </a:prstGeom>
          <a:solidFill>
            <a:schemeClr val="bg1"/>
          </a:solidFill>
          <a:ln w="9525">
            <a:noFill/>
            <a:prstDash val="sysDot"/>
            <a:miter lim="800000"/>
            <a:headEnd/>
            <a:tailEnd/>
          </a:ln>
          <a:effectLst/>
        </p:spPr>
        <p:txBody>
          <a:bodyPr lIns="180000" tIns="180000" rIns="180000" bIns="360000" numCol="1" spcCol="7200000" anchor="b">
            <a:noAutofit/>
          </a:bodyPr>
          <a:lstStyle/>
          <a:p>
            <a:pPr>
              <a:lnSpc>
                <a:spcPts val="2700"/>
              </a:lnSpc>
            </a:pPr>
            <a:endParaRPr lang="en-GB" sz="2800" baseline="30000" dirty="0">
              <a:latin typeface="Arial" charset="0"/>
              <a:ea typeface="Arial" charset="0"/>
              <a:cs typeface="Arial" charset="0"/>
            </a:endParaRPr>
          </a:p>
        </p:txBody>
      </p:sp>
      <p:sp>
        <p:nvSpPr>
          <p:cNvPr id="2" name="Title 1"/>
          <p:cNvSpPr>
            <a:spLocks noGrp="1"/>
          </p:cNvSpPr>
          <p:nvPr>
            <p:ph type="ctrTitle"/>
          </p:nvPr>
        </p:nvSpPr>
        <p:spPr>
          <a:xfrm>
            <a:off x="1303158" y="730825"/>
            <a:ext cx="4605866" cy="3286688"/>
          </a:xfrm>
          <a:solidFill>
            <a:srgbClr val="EA7600">
              <a:alpha val="10000"/>
            </a:srgbClr>
          </a:solidFill>
        </p:spPr>
        <p:txBody>
          <a:bodyPr lIns="180000" tIns="180000" rIns="900000" bIns="360000" anchor="b"/>
          <a:lstStyle/>
          <a:p>
            <a:r>
              <a:rPr lang="en-US" dirty="0"/>
              <a:t>Click to edit Master title style</a:t>
            </a:r>
          </a:p>
        </p:txBody>
      </p:sp>
      <p:grpSp>
        <p:nvGrpSpPr>
          <p:cNvPr id="9" name="Group 8">
            <a:extLst>
              <a:ext uri="{FF2B5EF4-FFF2-40B4-BE49-F238E27FC236}">
                <a16:creationId xmlns:a16="http://schemas.microsoft.com/office/drawing/2014/main" id="{4C01EB8A-5AB4-8E43-B952-CCD7D0B6DE47}"/>
              </a:ext>
            </a:extLst>
          </p:cNvPr>
          <p:cNvGrpSpPr/>
          <p:nvPr userDrawn="1"/>
        </p:nvGrpSpPr>
        <p:grpSpPr>
          <a:xfrm>
            <a:off x="0" y="-1588"/>
            <a:ext cx="9144000" cy="741363"/>
            <a:chOff x="0" y="-1588"/>
            <a:chExt cx="9144000" cy="741363"/>
          </a:xfrm>
        </p:grpSpPr>
        <p:sp>
          <p:nvSpPr>
            <p:cNvPr id="10" name="Freeform 5">
              <a:extLst>
                <a:ext uri="{FF2B5EF4-FFF2-40B4-BE49-F238E27FC236}">
                  <a16:creationId xmlns:a16="http://schemas.microsoft.com/office/drawing/2014/main" id="{163B503A-002F-1B47-8F3F-6FC06438215F}"/>
                </a:ext>
              </a:extLst>
            </p:cNvPr>
            <p:cNvSpPr>
              <a:spLocks/>
            </p:cNvSpPr>
            <p:nvPr/>
          </p:nvSpPr>
          <p:spPr bwMode="auto">
            <a:xfrm>
              <a:off x="0" y="-1588"/>
              <a:ext cx="9144000" cy="741363"/>
            </a:xfrm>
            <a:custGeom>
              <a:avLst/>
              <a:gdLst>
                <a:gd name="T0" fmla="*/ 0 w 1123"/>
                <a:gd name="T1" fmla="*/ 0 h 90"/>
                <a:gd name="T2" fmla="*/ 0 w 1123"/>
                <a:gd name="T3" fmla="*/ 90 h 90"/>
                <a:gd name="T4" fmla="*/ 957 w 1123"/>
                <a:gd name="T5" fmla="*/ 90 h 90"/>
                <a:gd name="T6" fmla="*/ 955 w 1123"/>
                <a:gd name="T7" fmla="*/ 89 h 90"/>
                <a:gd name="T8" fmla="*/ 949 w 1123"/>
                <a:gd name="T9" fmla="*/ 73 h 90"/>
                <a:gd name="T10" fmla="*/ 949 w 1123"/>
                <a:gd name="T11" fmla="*/ 43 h 90"/>
                <a:gd name="T12" fmla="*/ 966 w 1123"/>
                <a:gd name="T13" fmla="*/ 43 h 90"/>
                <a:gd name="T14" fmla="*/ 966 w 1123"/>
                <a:gd name="T15" fmla="*/ 74 h 90"/>
                <a:gd name="T16" fmla="*/ 967 w 1123"/>
                <a:gd name="T17" fmla="*/ 80 h 90"/>
                <a:gd name="T18" fmla="*/ 973 w 1123"/>
                <a:gd name="T19" fmla="*/ 82 h 90"/>
                <a:gd name="T20" fmla="*/ 978 w 1123"/>
                <a:gd name="T21" fmla="*/ 80 h 90"/>
                <a:gd name="T22" fmla="*/ 980 w 1123"/>
                <a:gd name="T23" fmla="*/ 74 h 90"/>
                <a:gd name="T24" fmla="*/ 980 w 1123"/>
                <a:gd name="T25" fmla="*/ 43 h 90"/>
                <a:gd name="T26" fmla="*/ 996 w 1123"/>
                <a:gd name="T27" fmla="*/ 43 h 90"/>
                <a:gd name="T28" fmla="*/ 996 w 1123"/>
                <a:gd name="T29" fmla="*/ 70 h 90"/>
                <a:gd name="T30" fmla="*/ 990 w 1123"/>
                <a:gd name="T31" fmla="*/ 89 h 90"/>
                <a:gd name="T32" fmla="*/ 988 w 1123"/>
                <a:gd name="T33" fmla="*/ 90 h 90"/>
                <a:gd name="T34" fmla="*/ 1012 w 1123"/>
                <a:gd name="T35" fmla="*/ 90 h 90"/>
                <a:gd name="T36" fmla="*/ 1002 w 1123"/>
                <a:gd name="T37" fmla="*/ 68 h 90"/>
                <a:gd name="T38" fmla="*/ 1028 w 1123"/>
                <a:gd name="T39" fmla="*/ 41 h 90"/>
                <a:gd name="T40" fmla="*/ 1048 w 1123"/>
                <a:gd name="T41" fmla="*/ 49 h 90"/>
                <a:gd name="T42" fmla="*/ 1052 w 1123"/>
                <a:gd name="T43" fmla="*/ 55 h 90"/>
                <a:gd name="T44" fmla="*/ 1039 w 1123"/>
                <a:gd name="T45" fmla="*/ 62 h 90"/>
                <a:gd name="T46" fmla="*/ 1028 w 1123"/>
                <a:gd name="T47" fmla="*/ 53 h 90"/>
                <a:gd name="T48" fmla="*/ 1022 w 1123"/>
                <a:gd name="T49" fmla="*/ 56 h 90"/>
                <a:gd name="T50" fmla="*/ 1018 w 1123"/>
                <a:gd name="T51" fmla="*/ 67 h 90"/>
                <a:gd name="T52" fmla="*/ 1028 w 1123"/>
                <a:gd name="T53" fmla="*/ 82 h 90"/>
                <a:gd name="T54" fmla="*/ 1039 w 1123"/>
                <a:gd name="T55" fmla="*/ 74 h 90"/>
                <a:gd name="T56" fmla="*/ 1052 w 1123"/>
                <a:gd name="T57" fmla="*/ 80 h 90"/>
                <a:gd name="T58" fmla="*/ 1047 w 1123"/>
                <a:gd name="T59" fmla="*/ 87 h 90"/>
                <a:gd name="T60" fmla="*/ 1044 w 1123"/>
                <a:gd name="T61" fmla="*/ 90 h 90"/>
                <a:gd name="T62" fmla="*/ 1059 w 1123"/>
                <a:gd name="T63" fmla="*/ 90 h 90"/>
                <a:gd name="T64" fmla="*/ 1059 w 1123"/>
                <a:gd name="T65" fmla="*/ 43 h 90"/>
                <a:gd name="T66" fmla="*/ 1075 w 1123"/>
                <a:gd name="T67" fmla="*/ 43 h 90"/>
                <a:gd name="T68" fmla="*/ 1075 w 1123"/>
                <a:gd name="T69" fmla="*/ 80 h 90"/>
                <a:gd name="T70" fmla="*/ 1096 w 1123"/>
                <a:gd name="T71" fmla="*/ 80 h 90"/>
                <a:gd name="T72" fmla="*/ 1096 w 1123"/>
                <a:gd name="T73" fmla="*/ 90 h 90"/>
                <a:gd name="T74" fmla="*/ 1123 w 1123"/>
                <a:gd name="T75" fmla="*/ 90 h 90"/>
                <a:gd name="T76" fmla="*/ 1123 w 1123"/>
                <a:gd name="T77" fmla="*/ 0 h 90"/>
                <a:gd name="T78" fmla="*/ 0 w 1123"/>
                <a:gd name="T79" fmla="*/ 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23" h="90">
                  <a:moveTo>
                    <a:pt x="0" y="0"/>
                  </a:moveTo>
                  <a:cubicBezTo>
                    <a:pt x="0" y="90"/>
                    <a:pt x="0" y="90"/>
                    <a:pt x="0" y="90"/>
                  </a:cubicBezTo>
                  <a:cubicBezTo>
                    <a:pt x="957" y="90"/>
                    <a:pt x="957" y="90"/>
                    <a:pt x="957" y="90"/>
                  </a:cubicBezTo>
                  <a:cubicBezTo>
                    <a:pt x="956" y="90"/>
                    <a:pt x="955" y="89"/>
                    <a:pt x="955" y="89"/>
                  </a:cubicBezTo>
                  <a:cubicBezTo>
                    <a:pt x="950" y="84"/>
                    <a:pt x="950" y="78"/>
                    <a:pt x="949" y="73"/>
                  </a:cubicBezTo>
                  <a:cubicBezTo>
                    <a:pt x="949" y="43"/>
                    <a:pt x="949" y="43"/>
                    <a:pt x="949" y="43"/>
                  </a:cubicBezTo>
                  <a:cubicBezTo>
                    <a:pt x="966" y="43"/>
                    <a:pt x="966" y="43"/>
                    <a:pt x="966" y="43"/>
                  </a:cubicBezTo>
                  <a:cubicBezTo>
                    <a:pt x="966" y="74"/>
                    <a:pt x="966" y="74"/>
                    <a:pt x="966" y="74"/>
                  </a:cubicBezTo>
                  <a:cubicBezTo>
                    <a:pt x="966" y="76"/>
                    <a:pt x="966" y="79"/>
                    <a:pt x="967" y="80"/>
                  </a:cubicBezTo>
                  <a:cubicBezTo>
                    <a:pt x="969" y="82"/>
                    <a:pt x="971" y="82"/>
                    <a:pt x="973" y="82"/>
                  </a:cubicBezTo>
                  <a:cubicBezTo>
                    <a:pt x="975" y="82"/>
                    <a:pt x="977" y="81"/>
                    <a:pt x="978" y="80"/>
                  </a:cubicBezTo>
                  <a:cubicBezTo>
                    <a:pt x="979" y="79"/>
                    <a:pt x="980" y="76"/>
                    <a:pt x="980" y="74"/>
                  </a:cubicBezTo>
                  <a:cubicBezTo>
                    <a:pt x="980" y="43"/>
                    <a:pt x="980" y="43"/>
                    <a:pt x="980" y="43"/>
                  </a:cubicBezTo>
                  <a:cubicBezTo>
                    <a:pt x="996" y="43"/>
                    <a:pt x="996" y="43"/>
                    <a:pt x="996" y="43"/>
                  </a:cubicBezTo>
                  <a:cubicBezTo>
                    <a:pt x="996" y="70"/>
                    <a:pt x="996" y="70"/>
                    <a:pt x="996" y="70"/>
                  </a:cubicBezTo>
                  <a:cubicBezTo>
                    <a:pt x="996" y="75"/>
                    <a:pt x="996" y="83"/>
                    <a:pt x="990" y="89"/>
                  </a:cubicBezTo>
                  <a:cubicBezTo>
                    <a:pt x="989" y="89"/>
                    <a:pt x="989" y="90"/>
                    <a:pt x="988" y="90"/>
                  </a:cubicBezTo>
                  <a:cubicBezTo>
                    <a:pt x="1012" y="90"/>
                    <a:pt x="1012" y="90"/>
                    <a:pt x="1012" y="90"/>
                  </a:cubicBezTo>
                  <a:cubicBezTo>
                    <a:pt x="1005" y="85"/>
                    <a:pt x="1002" y="76"/>
                    <a:pt x="1002" y="68"/>
                  </a:cubicBezTo>
                  <a:cubicBezTo>
                    <a:pt x="1002" y="55"/>
                    <a:pt x="1011" y="41"/>
                    <a:pt x="1028" y="41"/>
                  </a:cubicBezTo>
                  <a:cubicBezTo>
                    <a:pt x="1035" y="41"/>
                    <a:pt x="1043" y="44"/>
                    <a:pt x="1048" y="49"/>
                  </a:cubicBezTo>
                  <a:cubicBezTo>
                    <a:pt x="1050" y="51"/>
                    <a:pt x="1051" y="53"/>
                    <a:pt x="1052" y="55"/>
                  </a:cubicBezTo>
                  <a:cubicBezTo>
                    <a:pt x="1039" y="62"/>
                    <a:pt x="1039" y="62"/>
                    <a:pt x="1039" y="62"/>
                  </a:cubicBezTo>
                  <a:cubicBezTo>
                    <a:pt x="1038" y="59"/>
                    <a:pt x="1035" y="53"/>
                    <a:pt x="1028" y="53"/>
                  </a:cubicBezTo>
                  <a:cubicBezTo>
                    <a:pt x="1025" y="53"/>
                    <a:pt x="1023" y="55"/>
                    <a:pt x="1022" y="56"/>
                  </a:cubicBezTo>
                  <a:cubicBezTo>
                    <a:pt x="1018" y="60"/>
                    <a:pt x="1018" y="65"/>
                    <a:pt x="1018" y="67"/>
                  </a:cubicBezTo>
                  <a:cubicBezTo>
                    <a:pt x="1018" y="75"/>
                    <a:pt x="1021" y="82"/>
                    <a:pt x="1028" y="82"/>
                  </a:cubicBezTo>
                  <a:cubicBezTo>
                    <a:pt x="1036" y="82"/>
                    <a:pt x="1038" y="75"/>
                    <a:pt x="1039" y="74"/>
                  </a:cubicBezTo>
                  <a:cubicBezTo>
                    <a:pt x="1052" y="80"/>
                    <a:pt x="1052" y="80"/>
                    <a:pt x="1052" y="80"/>
                  </a:cubicBezTo>
                  <a:cubicBezTo>
                    <a:pt x="1051" y="83"/>
                    <a:pt x="1050" y="85"/>
                    <a:pt x="1047" y="87"/>
                  </a:cubicBezTo>
                  <a:cubicBezTo>
                    <a:pt x="1046" y="88"/>
                    <a:pt x="1045" y="89"/>
                    <a:pt x="1044" y="90"/>
                  </a:cubicBezTo>
                  <a:cubicBezTo>
                    <a:pt x="1059" y="90"/>
                    <a:pt x="1059" y="90"/>
                    <a:pt x="1059" y="90"/>
                  </a:cubicBezTo>
                  <a:cubicBezTo>
                    <a:pt x="1059" y="43"/>
                    <a:pt x="1059" y="43"/>
                    <a:pt x="1059" y="43"/>
                  </a:cubicBezTo>
                  <a:cubicBezTo>
                    <a:pt x="1075" y="43"/>
                    <a:pt x="1075" y="43"/>
                    <a:pt x="1075" y="43"/>
                  </a:cubicBezTo>
                  <a:cubicBezTo>
                    <a:pt x="1075" y="80"/>
                    <a:pt x="1075" y="80"/>
                    <a:pt x="1075" y="80"/>
                  </a:cubicBezTo>
                  <a:cubicBezTo>
                    <a:pt x="1096" y="80"/>
                    <a:pt x="1096" y="80"/>
                    <a:pt x="1096" y="80"/>
                  </a:cubicBezTo>
                  <a:cubicBezTo>
                    <a:pt x="1096" y="90"/>
                    <a:pt x="1096" y="90"/>
                    <a:pt x="1096" y="90"/>
                  </a:cubicBezTo>
                  <a:cubicBezTo>
                    <a:pt x="1123" y="90"/>
                    <a:pt x="1123" y="90"/>
                    <a:pt x="1123" y="90"/>
                  </a:cubicBezTo>
                  <a:cubicBezTo>
                    <a:pt x="1123" y="0"/>
                    <a:pt x="1123" y="0"/>
                    <a:pt x="1123" y="0"/>
                  </a:cubicBezTo>
                  <a:lnTo>
                    <a:pt x="0" y="0"/>
                  </a:lnTo>
                  <a:close/>
                </a:path>
              </a:pathLst>
            </a:custGeom>
            <a:solidFill>
              <a:srgbClr val="EA7600"/>
            </a:solidFill>
            <a:ln>
              <a:noFill/>
            </a:ln>
          </p:spPr>
          <p:txBody>
            <a:bodyPr vert="horz" wrap="square" lIns="91440" tIns="45720" rIns="91440" bIns="45720" numCol="1" anchor="t" anchorCtr="0" compatLnSpc="1">
              <a:prstTxWarp prst="textNoShape">
                <a:avLst/>
              </a:prstTxWarp>
            </a:bodyPr>
            <a:lstStyle/>
            <a:p>
              <a:endParaRPr lang="en-GB"/>
            </a:p>
          </p:txBody>
        </p:sp>
        <p:pic>
          <p:nvPicPr>
            <p:cNvPr id="11" name="Picture 10">
              <a:extLst>
                <a:ext uri="{FF2B5EF4-FFF2-40B4-BE49-F238E27FC236}">
                  <a16:creationId xmlns:a16="http://schemas.microsoft.com/office/drawing/2014/main" id="{38FDB2BF-3607-D74D-A0E3-E346B1D2157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flipH="1">
              <a:off x="7524000" y="360000"/>
              <a:ext cx="147064" cy="172800"/>
            </a:xfrm>
            <a:prstGeom prst="rect">
              <a:avLst/>
            </a:prstGeom>
          </p:spPr>
        </p:pic>
      </p:grpSp>
    </p:spTree>
    <p:extLst>
      <p:ext uri="{BB962C8B-B14F-4D97-AF65-F5344CB8AC3E}">
        <p14:creationId xmlns:p14="http://schemas.microsoft.com/office/powerpoint/2010/main" val="25347746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359998" y="1286847"/>
            <a:ext cx="8424000" cy="3274754"/>
          </a:xfrm>
        </p:spPr>
        <p:txBody>
          <a:bodyPr/>
          <a:lstStyle/>
          <a:p>
            <a:pPr lvl="0"/>
            <a:r>
              <a:rPr lang="en-US" dirty="0"/>
              <a:t>Click to edit Master text styles</a:t>
            </a:r>
          </a:p>
          <a:p>
            <a:pPr lvl="1"/>
            <a:r>
              <a:rPr lang="en-US" dirty="0"/>
              <a:t>Second level</a:t>
            </a:r>
          </a:p>
          <a:p>
            <a:pPr lvl="2"/>
            <a:r>
              <a:rPr lang="en-US" dirty="0"/>
              <a:t>Third level</a:t>
            </a:r>
          </a:p>
        </p:txBody>
      </p:sp>
      <p:sp>
        <p:nvSpPr>
          <p:cNvPr id="7" name="TextBox 6">
            <a:extLst>
              <a:ext uri="{FF2B5EF4-FFF2-40B4-BE49-F238E27FC236}">
                <a16:creationId xmlns:a16="http://schemas.microsoft.com/office/drawing/2014/main" id="{3E4E52E7-632E-6341-94EF-3C1378089E62}"/>
              </a:ext>
            </a:extLst>
          </p:cNvPr>
          <p:cNvSpPr txBox="1"/>
          <p:nvPr userDrawn="1"/>
        </p:nvSpPr>
        <p:spPr>
          <a:xfrm>
            <a:off x="360001" y="4562111"/>
            <a:ext cx="7703999" cy="400110"/>
          </a:xfrm>
          <a:prstGeom prst="rect">
            <a:avLst/>
          </a:prstGeom>
          <a:noFill/>
        </p:spPr>
        <p:txBody>
          <a:bodyPr wrap="square" lIns="90000" rtlCol="0" anchor="b">
            <a:noAutofit/>
          </a:bodyPr>
          <a:lstStyle/>
          <a:p>
            <a:pPr marL="538163" indent="-538163">
              <a:tabLst/>
            </a:pPr>
            <a:endParaRPr lang="en-US" sz="10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D4432AC4-B196-CE47-B225-8B8D45E0B678}"/>
              </a:ext>
            </a:extLst>
          </p:cNvPr>
          <p:cNvSpPr txBox="1"/>
          <p:nvPr userDrawn="1"/>
        </p:nvSpPr>
        <p:spPr>
          <a:xfrm>
            <a:off x="8063999" y="4562111"/>
            <a:ext cx="720000" cy="399600"/>
          </a:xfrm>
          <a:prstGeom prst="rect">
            <a:avLst/>
          </a:prstGeom>
          <a:noFill/>
        </p:spPr>
        <p:txBody>
          <a:bodyPr wrap="square" lIns="90000" rtlCol="0" anchor="b">
            <a:noAutofit/>
          </a:bodyPr>
          <a:lstStyle/>
          <a:p>
            <a:pPr marL="538163" indent="-538163" algn="r">
              <a:tabLst/>
            </a:pPr>
            <a:fld id="{AE4E4951-3466-874B-897F-5208828B0AA8}" type="slidenum">
              <a:rPr lang="en-US" sz="1000" smtClean="0">
                <a:solidFill>
                  <a:srgbClr val="8C8279"/>
                </a:solidFill>
                <a:latin typeface="Arial" panose="020B0604020202020204" pitchFamily="34" charset="0"/>
                <a:cs typeface="Arial" panose="020B0604020202020204" pitchFamily="34" charset="0"/>
              </a:rPr>
              <a:t>‹#›</a:t>
            </a:fld>
            <a:endParaRPr lang="en-US" sz="1000" dirty="0">
              <a:solidFill>
                <a:srgbClr val="8C8279"/>
              </a:solidFill>
              <a:latin typeface="Arial" panose="020B0604020202020204" pitchFamily="34" charset="0"/>
              <a:cs typeface="Arial" panose="020B0604020202020204" pitchFamily="34" charset="0"/>
            </a:endParaRPr>
          </a:p>
        </p:txBody>
      </p:sp>
      <p:sp>
        <p:nvSpPr>
          <p:cNvPr id="10" name="Text Placeholder 9">
            <a:extLst>
              <a:ext uri="{FF2B5EF4-FFF2-40B4-BE49-F238E27FC236}">
                <a16:creationId xmlns:a16="http://schemas.microsoft.com/office/drawing/2014/main" id="{4A82B087-7017-954B-B3EF-7E5751552305}"/>
              </a:ext>
            </a:extLst>
          </p:cNvPr>
          <p:cNvSpPr>
            <a:spLocks noGrp="1"/>
          </p:cNvSpPr>
          <p:nvPr>
            <p:ph type="body" sz="quarter" idx="10"/>
          </p:nvPr>
        </p:nvSpPr>
        <p:spPr>
          <a:xfrm>
            <a:off x="359999" y="4588448"/>
            <a:ext cx="7703999" cy="399601"/>
          </a:xfrm>
          <a:solidFill>
            <a:schemeClr val="bg1">
              <a:alpha val="85000"/>
            </a:schemeClr>
          </a:solidFill>
        </p:spPr>
        <p:txBody>
          <a:bodyPr lIns="36000" tIns="36000" rIns="36000" bIns="36000">
            <a:normAutofit/>
          </a:bodyPr>
          <a:lstStyle>
            <a:lvl1pPr marL="538163" indent="-538163">
              <a:tabLst/>
              <a:defRPr sz="1000">
                <a:solidFill>
                  <a:srgbClr val="8C8279"/>
                </a:solidFill>
              </a:defRPr>
            </a:lvl1pPr>
          </a:lstStyle>
          <a:p>
            <a:pPr lvl="0"/>
            <a:endParaRPr lang="en-US" dirty="0"/>
          </a:p>
        </p:txBody>
      </p:sp>
    </p:spTree>
    <p:extLst>
      <p:ext uri="{BB962C8B-B14F-4D97-AF65-F5344CB8AC3E}">
        <p14:creationId xmlns:p14="http://schemas.microsoft.com/office/powerpoint/2010/main" val="20886968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 Quote">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359998" y="1286847"/>
            <a:ext cx="8424000" cy="3274754"/>
          </a:xfrm>
        </p:spPr>
        <p:txBody>
          <a:bodyPr/>
          <a:lstStyle>
            <a:lvl1pPr>
              <a:lnSpc>
                <a:spcPct val="140000"/>
              </a:lnSpc>
              <a:defRPr/>
            </a:lvl1pPr>
          </a:lstStyle>
          <a:p>
            <a:pPr lvl="0"/>
            <a:r>
              <a:rPr lang="en-US" dirty="0"/>
              <a:t>Click to edit Master text styles</a:t>
            </a:r>
          </a:p>
        </p:txBody>
      </p:sp>
      <p:sp>
        <p:nvSpPr>
          <p:cNvPr id="7" name="TextBox 6">
            <a:extLst>
              <a:ext uri="{FF2B5EF4-FFF2-40B4-BE49-F238E27FC236}">
                <a16:creationId xmlns:a16="http://schemas.microsoft.com/office/drawing/2014/main" id="{3E4E52E7-632E-6341-94EF-3C1378089E62}"/>
              </a:ext>
            </a:extLst>
          </p:cNvPr>
          <p:cNvSpPr txBox="1"/>
          <p:nvPr userDrawn="1"/>
        </p:nvSpPr>
        <p:spPr>
          <a:xfrm>
            <a:off x="360001" y="4562111"/>
            <a:ext cx="7703999" cy="400110"/>
          </a:xfrm>
          <a:prstGeom prst="rect">
            <a:avLst/>
          </a:prstGeom>
          <a:noFill/>
        </p:spPr>
        <p:txBody>
          <a:bodyPr wrap="square" lIns="90000" rtlCol="0" anchor="b">
            <a:noAutofit/>
          </a:bodyPr>
          <a:lstStyle/>
          <a:p>
            <a:pPr marL="538163" indent="-538163">
              <a:tabLst/>
            </a:pPr>
            <a:endParaRPr lang="en-US" sz="10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D4432AC4-B196-CE47-B225-8B8D45E0B678}"/>
              </a:ext>
            </a:extLst>
          </p:cNvPr>
          <p:cNvSpPr txBox="1"/>
          <p:nvPr userDrawn="1"/>
        </p:nvSpPr>
        <p:spPr>
          <a:xfrm>
            <a:off x="8063999" y="4562111"/>
            <a:ext cx="720000" cy="399600"/>
          </a:xfrm>
          <a:prstGeom prst="rect">
            <a:avLst/>
          </a:prstGeom>
          <a:noFill/>
        </p:spPr>
        <p:txBody>
          <a:bodyPr wrap="square" lIns="90000" rtlCol="0" anchor="b">
            <a:noAutofit/>
          </a:bodyPr>
          <a:lstStyle/>
          <a:p>
            <a:pPr marL="538163" indent="-538163" algn="r">
              <a:tabLst/>
            </a:pPr>
            <a:fld id="{AE4E4951-3466-874B-897F-5208828B0AA8}" type="slidenum">
              <a:rPr lang="en-US" sz="1000" smtClean="0">
                <a:solidFill>
                  <a:srgbClr val="8C8279"/>
                </a:solidFill>
                <a:latin typeface="Arial" panose="020B0604020202020204" pitchFamily="34" charset="0"/>
                <a:cs typeface="Arial" panose="020B0604020202020204" pitchFamily="34" charset="0"/>
              </a:rPr>
              <a:t>‹#›</a:t>
            </a:fld>
            <a:endParaRPr lang="en-US" sz="1000" dirty="0">
              <a:solidFill>
                <a:srgbClr val="8C8279"/>
              </a:solidFill>
              <a:latin typeface="Arial" panose="020B0604020202020204" pitchFamily="34" charset="0"/>
              <a:cs typeface="Arial" panose="020B0604020202020204" pitchFamily="34" charset="0"/>
            </a:endParaRPr>
          </a:p>
        </p:txBody>
      </p:sp>
      <p:sp>
        <p:nvSpPr>
          <p:cNvPr id="10" name="Text Placeholder 9">
            <a:extLst>
              <a:ext uri="{FF2B5EF4-FFF2-40B4-BE49-F238E27FC236}">
                <a16:creationId xmlns:a16="http://schemas.microsoft.com/office/drawing/2014/main" id="{4A82B087-7017-954B-B3EF-7E5751552305}"/>
              </a:ext>
            </a:extLst>
          </p:cNvPr>
          <p:cNvSpPr>
            <a:spLocks noGrp="1"/>
          </p:cNvSpPr>
          <p:nvPr>
            <p:ph type="body" sz="quarter" idx="10"/>
          </p:nvPr>
        </p:nvSpPr>
        <p:spPr>
          <a:xfrm>
            <a:off x="359999" y="4588448"/>
            <a:ext cx="7703999" cy="399601"/>
          </a:xfrm>
          <a:solidFill>
            <a:schemeClr val="bg1">
              <a:alpha val="85000"/>
            </a:schemeClr>
          </a:solidFill>
        </p:spPr>
        <p:txBody>
          <a:bodyPr lIns="36000" tIns="36000" rIns="36000" bIns="36000">
            <a:normAutofit/>
          </a:bodyPr>
          <a:lstStyle>
            <a:lvl1pPr marL="538163" indent="-538163">
              <a:tabLst/>
              <a:defRPr sz="1000">
                <a:solidFill>
                  <a:srgbClr val="8C8279"/>
                </a:solidFill>
              </a:defRPr>
            </a:lvl1pPr>
          </a:lstStyle>
          <a:p>
            <a:pPr lvl="0"/>
            <a:endParaRPr lang="en-US" dirty="0"/>
          </a:p>
        </p:txBody>
      </p:sp>
    </p:spTree>
    <p:extLst>
      <p:ext uri="{BB962C8B-B14F-4D97-AF65-F5344CB8AC3E}">
        <p14:creationId xmlns:p14="http://schemas.microsoft.com/office/powerpoint/2010/main" val="5796477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8" name="Content Placeholder 2">
            <a:extLst>
              <a:ext uri="{FF2B5EF4-FFF2-40B4-BE49-F238E27FC236}">
                <a16:creationId xmlns:a16="http://schemas.microsoft.com/office/drawing/2014/main" id="{FDE147E9-071D-5C47-8258-1E5F2FEDEF21}"/>
              </a:ext>
            </a:extLst>
          </p:cNvPr>
          <p:cNvSpPr>
            <a:spLocks noGrp="1"/>
          </p:cNvSpPr>
          <p:nvPr>
            <p:ph idx="1"/>
          </p:nvPr>
        </p:nvSpPr>
        <p:spPr>
          <a:xfrm>
            <a:off x="359999" y="1286847"/>
            <a:ext cx="4031999" cy="3274754"/>
          </a:xfrm>
        </p:spPr>
        <p:txBody>
          <a:bodyPr/>
          <a:lstStyle/>
          <a:p>
            <a:pPr lvl="0"/>
            <a:r>
              <a:rPr lang="en-US" dirty="0"/>
              <a:t>Click to edit Master text styles</a:t>
            </a:r>
          </a:p>
          <a:p>
            <a:pPr lvl="1"/>
            <a:r>
              <a:rPr lang="en-US" dirty="0"/>
              <a:t>Second level</a:t>
            </a:r>
          </a:p>
          <a:p>
            <a:pPr lvl="2"/>
            <a:r>
              <a:rPr lang="en-US" dirty="0"/>
              <a:t>Third level</a:t>
            </a:r>
          </a:p>
        </p:txBody>
      </p:sp>
      <p:sp>
        <p:nvSpPr>
          <p:cNvPr id="9" name="Text Placeholder 9">
            <a:extLst>
              <a:ext uri="{FF2B5EF4-FFF2-40B4-BE49-F238E27FC236}">
                <a16:creationId xmlns:a16="http://schemas.microsoft.com/office/drawing/2014/main" id="{C8947A6C-8D61-274A-AD13-FD02D61C7EBE}"/>
              </a:ext>
            </a:extLst>
          </p:cNvPr>
          <p:cNvSpPr>
            <a:spLocks noGrp="1"/>
          </p:cNvSpPr>
          <p:nvPr>
            <p:ph type="body" sz="quarter" idx="10"/>
          </p:nvPr>
        </p:nvSpPr>
        <p:spPr>
          <a:xfrm>
            <a:off x="359999" y="4588448"/>
            <a:ext cx="7703999" cy="399601"/>
          </a:xfrm>
        </p:spPr>
        <p:txBody>
          <a:bodyPr>
            <a:normAutofit/>
          </a:bodyPr>
          <a:lstStyle>
            <a:lvl1pPr marL="538163" indent="-538163">
              <a:tabLst/>
              <a:defRPr sz="1000">
                <a:solidFill>
                  <a:srgbClr val="8C8279"/>
                </a:solidFill>
              </a:defRPr>
            </a:lvl1pPr>
          </a:lstStyle>
          <a:p>
            <a:pPr lvl="0"/>
            <a:endParaRPr lang="en-US" dirty="0"/>
          </a:p>
        </p:txBody>
      </p:sp>
      <p:sp>
        <p:nvSpPr>
          <p:cNvPr id="10" name="Content Placeholder 2">
            <a:extLst>
              <a:ext uri="{FF2B5EF4-FFF2-40B4-BE49-F238E27FC236}">
                <a16:creationId xmlns:a16="http://schemas.microsoft.com/office/drawing/2014/main" id="{6B719A2F-8356-F848-85F9-757DA0B426CA}"/>
              </a:ext>
            </a:extLst>
          </p:cNvPr>
          <p:cNvSpPr>
            <a:spLocks noGrp="1"/>
          </p:cNvSpPr>
          <p:nvPr>
            <p:ph idx="11"/>
          </p:nvPr>
        </p:nvSpPr>
        <p:spPr>
          <a:xfrm>
            <a:off x="4752004" y="1286847"/>
            <a:ext cx="4031999" cy="3274754"/>
          </a:xfrm>
        </p:spPr>
        <p:txBody>
          <a:body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7550596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7" name="Text Placeholder 9">
            <a:extLst>
              <a:ext uri="{FF2B5EF4-FFF2-40B4-BE49-F238E27FC236}">
                <a16:creationId xmlns:a16="http://schemas.microsoft.com/office/drawing/2014/main" id="{515C32EB-C96B-DB47-A509-D12093B71B2A}"/>
              </a:ext>
            </a:extLst>
          </p:cNvPr>
          <p:cNvSpPr>
            <a:spLocks noGrp="1"/>
          </p:cNvSpPr>
          <p:nvPr>
            <p:ph type="body" sz="quarter" idx="10"/>
          </p:nvPr>
        </p:nvSpPr>
        <p:spPr>
          <a:xfrm>
            <a:off x="359999" y="4588448"/>
            <a:ext cx="7703999" cy="399601"/>
          </a:xfrm>
          <a:solidFill>
            <a:schemeClr val="bg1"/>
          </a:solidFill>
        </p:spPr>
        <p:txBody>
          <a:bodyPr>
            <a:normAutofit/>
          </a:bodyPr>
          <a:lstStyle>
            <a:lvl1pPr marL="538163" indent="-538163">
              <a:tabLst/>
              <a:defRPr sz="1000">
                <a:solidFill>
                  <a:srgbClr val="8C8279"/>
                </a:solidFill>
              </a:defRPr>
            </a:lvl1pPr>
          </a:lstStyle>
          <a:p>
            <a:pPr lvl="0"/>
            <a:endParaRPr lang="en-US" dirty="0"/>
          </a:p>
        </p:txBody>
      </p:sp>
    </p:spTree>
    <p:extLst>
      <p:ext uri="{BB962C8B-B14F-4D97-AF65-F5344CB8AC3E}">
        <p14:creationId xmlns:p14="http://schemas.microsoft.com/office/powerpoint/2010/main" val="28762373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Only">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359998" y="360000"/>
            <a:ext cx="8424000" cy="4201601"/>
          </a:xfrm>
        </p:spPr>
        <p:txBody>
          <a:bodyPr/>
          <a:lstStyle/>
          <a:p>
            <a:pPr lvl="0"/>
            <a:r>
              <a:rPr lang="en-US" dirty="0"/>
              <a:t>Click to edit Master text styles</a:t>
            </a:r>
          </a:p>
          <a:p>
            <a:pPr lvl="1"/>
            <a:r>
              <a:rPr lang="en-US" dirty="0"/>
              <a:t>Second level</a:t>
            </a:r>
          </a:p>
          <a:p>
            <a:pPr lvl="2"/>
            <a:r>
              <a:rPr lang="en-US" dirty="0"/>
              <a:t>Third level</a:t>
            </a:r>
          </a:p>
        </p:txBody>
      </p:sp>
      <p:sp>
        <p:nvSpPr>
          <p:cNvPr id="7" name="TextBox 6">
            <a:extLst>
              <a:ext uri="{FF2B5EF4-FFF2-40B4-BE49-F238E27FC236}">
                <a16:creationId xmlns:a16="http://schemas.microsoft.com/office/drawing/2014/main" id="{3E4E52E7-632E-6341-94EF-3C1378089E62}"/>
              </a:ext>
            </a:extLst>
          </p:cNvPr>
          <p:cNvSpPr txBox="1"/>
          <p:nvPr userDrawn="1"/>
        </p:nvSpPr>
        <p:spPr>
          <a:xfrm>
            <a:off x="360001" y="4562111"/>
            <a:ext cx="7703999" cy="400110"/>
          </a:xfrm>
          <a:prstGeom prst="rect">
            <a:avLst/>
          </a:prstGeom>
          <a:noFill/>
        </p:spPr>
        <p:txBody>
          <a:bodyPr wrap="square" lIns="90000" rtlCol="0" anchor="b">
            <a:noAutofit/>
          </a:bodyPr>
          <a:lstStyle/>
          <a:p>
            <a:pPr marL="538163" indent="-538163">
              <a:tabLst/>
            </a:pPr>
            <a:endParaRPr lang="en-US" sz="10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D4432AC4-B196-CE47-B225-8B8D45E0B678}"/>
              </a:ext>
            </a:extLst>
          </p:cNvPr>
          <p:cNvSpPr txBox="1"/>
          <p:nvPr userDrawn="1"/>
        </p:nvSpPr>
        <p:spPr>
          <a:xfrm>
            <a:off x="8063999" y="4562111"/>
            <a:ext cx="720000" cy="399600"/>
          </a:xfrm>
          <a:prstGeom prst="rect">
            <a:avLst/>
          </a:prstGeom>
          <a:noFill/>
        </p:spPr>
        <p:txBody>
          <a:bodyPr wrap="square" lIns="90000" rtlCol="0" anchor="b">
            <a:noAutofit/>
          </a:bodyPr>
          <a:lstStyle/>
          <a:p>
            <a:pPr marL="538163" indent="-538163" algn="r">
              <a:tabLst/>
            </a:pPr>
            <a:fld id="{AE4E4951-3466-874B-897F-5208828B0AA8}" type="slidenum">
              <a:rPr lang="en-US" sz="1000" smtClean="0">
                <a:solidFill>
                  <a:srgbClr val="8C8279"/>
                </a:solidFill>
                <a:latin typeface="Arial" panose="020B0604020202020204" pitchFamily="34" charset="0"/>
                <a:cs typeface="Arial" panose="020B0604020202020204" pitchFamily="34" charset="0"/>
              </a:rPr>
              <a:t>‹#›</a:t>
            </a:fld>
            <a:endParaRPr lang="en-US" sz="1000" dirty="0">
              <a:solidFill>
                <a:srgbClr val="8C8279"/>
              </a:solidFill>
              <a:latin typeface="Arial" panose="020B0604020202020204" pitchFamily="34" charset="0"/>
              <a:cs typeface="Arial" panose="020B0604020202020204" pitchFamily="34" charset="0"/>
            </a:endParaRPr>
          </a:p>
        </p:txBody>
      </p:sp>
      <p:sp>
        <p:nvSpPr>
          <p:cNvPr id="10" name="Text Placeholder 9">
            <a:extLst>
              <a:ext uri="{FF2B5EF4-FFF2-40B4-BE49-F238E27FC236}">
                <a16:creationId xmlns:a16="http://schemas.microsoft.com/office/drawing/2014/main" id="{4A82B087-7017-954B-B3EF-7E5751552305}"/>
              </a:ext>
            </a:extLst>
          </p:cNvPr>
          <p:cNvSpPr>
            <a:spLocks noGrp="1"/>
          </p:cNvSpPr>
          <p:nvPr>
            <p:ph type="body" sz="quarter" idx="10"/>
          </p:nvPr>
        </p:nvSpPr>
        <p:spPr>
          <a:xfrm>
            <a:off x="359999" y="4588448"/>
            <a:ext cx="7703999" cy="399601"/>
          </a:xfrm>
          <a:solidFill>
            <a:schemeClr val="bg1">
              <a:alpha val="85000"/>
            </a:schemeClr>
          </a:solidFill>
        </p:spPr>
        <p:txBody>
          <a:bodyPr lIns="36000" tIns="36000" rIns="36000" bIns="36000">
            <a:normAutofit/>
          </a:bodyPr>
          <a:lstStyle>
            <a:lvl1pPr marL="538163" indent="-538163">
              <a:tabLst/>
              <a:defRPr sz="1000">
                <a:solidFill>
                  <a:srgbClr val="8C8279"/>
                </a:solidFill>
              </a:defRPr>
            </a:lvl1pPr>
          </a:lstStyle>
          <a:p>
            <a:pPr lvl="0"/>
            <a:endParaRPr lang="en-US" dirty="0"/>
          </a:p>
        </p:txBody>
      </p:sp>
    </p:spTree>
    <p:extLst>
      <p:ext uri="{BB962C8B-B14F-4D97-AF65-F5344CB8AC3E}">
        <p14:creationId xmlns:p14="http://schemas.microsoft.com/office/powerpoint/2010/main" val="26661307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Only – Quote">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359998" y="360000"/>
            <a:ext cx="8424000" cy="4201601"/>
          </a:xfrm>
        </p:spPr>
        <p:txBody>
          <a:bodyPr/>
          <a:lstStyle>
            <a:lvl1pPr>
              <a:lnSpc>
                <a:spcPct val="140000"/>
              </a:lnSpc>
              <a:defRPr/>
            </a:lvl1pPr>
          </a:lstStyle>
          <a:p>
            <a:pPr lvl="0"/>
            <a:r>
              <a:rPr lang="en-US" dirty="0"/>
              <a:t>Click to edit Master text styles</a:t>
            </a:r>
          </a:p>
        </p:txBody>
      </p:sp>
      <p:sp>
        <p:nvSpPr>
          <p:cNvPr id="7" name="TextBox 6">
            <a:extLst>
              <a:ext uri="{FF2B5EF4-FFF2-40B4-BE49-F238E27FC236}">
                <a16:creationId xmlns:a16="http://schemas.microsoft.com/office/drawing/2014/main" id="{3E4E52E7-632E-6341-94EF-3C1378089E62}"/>
              </a:ext>
            </a:extLst>
          </p:cNvPr>
          <p:cNvSpPr txBox="1"/>
          <p:nvPr userDrawn="1"/>
        </p:nvSpPr>
        <p:spPr>
          <a:xfrm>
            <a:off x="360001" y="4562111"/>
            <a:ext cx="7703999" cy="400110"/>
          </a:xfrm>
          <a:prstGeom prst="rect">
            <a:avLst/>
          </a:prstGeom>
          <a:noFill/>
        </p:spPr>
        <p:txBody>
          <a:bodyPr wrap="square" lIns="90000" rtlCol="0" anchor="b">
            <a:noAutofit/>
          </a:bodyPr>
          <a:lstStyle/>
          <a:p>
            <a:pPr marL="538163" indent="-538163">
              <a:tabLst/>
            </a:pPr>
            <a:endParaRPr lang="en-US" sz="10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D4432AC4-B196-CE47-B225-8B8D45E0B678}"/>
              </a:ext>
            </a:extLst>
          </p:cNvPr>
          <p:cNvSpPr txBox="1"/>
          <p:nvPr userDrawn="1"/>
        </p:nvSpPr>
        <p:spPr>
          <a:xfrm>
            <a:off x="8063999" y="4562111"/>
            <a:ext cx="720000" cy="399600"/>
          </a:xfrm>
          <a:prstGeom prst="rect">
            <a:avLst/>
          </a:prstGeom>
          <a:noFill/>
        </p:spPr>
        <p:txBody>
          <a:bodyPr wrap="square" lIns="90000" rtlCol="0" anchor="b">
            <a:noAutofit/>
          </a:bodyPr>
          <a:lstStyle/>
          <a:p>
            <a:pPr marL="538163" indent="-538163" algn="r">
              <a:tabLst/>
            </a:pPr>
            <a:fld id="{AE4E4951-3466-874B-897F-5208828B0AA8}" type="slidenum">
              <a:rPr lang="en-US" sz="1000" smtClean="0">
                <a:solidFill>
                  <a:srgbClr val="8C8279"/>
                </a:solidFill>
                <a:latin typeface="Arial" panose="020B0604020202020204" pitchFamily="34" charset="0"/>
                <a:cs typeface="Arial" panose="020B0604020202020204" pitchFamily="34" charset="0"/>
              </a:rPr>
              <a:t>‹#›</a:t>
            </a:fld>
            <a:endParaRPr lang="en-US" sz="1000" dirty="0">
              <a:solidFill>
                <a:srgbClr val="8C8279"/>
              </a:solidFill>
              <a:latin typeface="Arial" panose="020B0604020202020204" pitchFamily="34" charset="0"/>
              <a:cs typeface="Arial" panose="020B0604020202020204" pitchFamily="34" charset="0"/>
            </a:endParaRPr>
          </a:p>
        </p:txBody>
      </p:sp>
      <p:sp>
        <p:nvSpPr>
          <p:cNvPr id="10" name="Text Placeholder 9">
            <a:extLst>
              <a:ext uri="{FF2B5EF4-FFF2-40B4-BE49-F238E27FC236}">
                <a16:creationId xmlns:a16="http://schemas.microsoft.com/office/drawing/2014/main" id="{4A82B087-7017-954B-B3EF-7E5751552305}"/>
              </a:ext>
            </a:extLst>
          </p:cNvPr>
          <p:cNvSpPr>
            <a:spLocks noGrp="1"/>
          </p:cNvSpPr>
          <p:nvPr>
            <p:ph type="body" sz="quarter" idx="10"/>
          </p:nvPr>
        </p:nvSpPr>
        <p:spPr>
          <a:xfrm>
            <a:off x="359999" y="4588448"/>
            <a:ext cx="7703999" cy="399601"/>
          </a:xfrm>
          <a:solidFill>
            <a:schemeClr val="bg1">
              <a:alpha val="85000"/>
            </a:schemeClr>
          </a:solidFill>
        </p:spPr>
        <p:txBody>
          <a:bodyPr lIns="36000" tIns="36000" rIns="36000" bIns="36000">
            <a:normAutofit/>
          </a:bodyPr>
          <a:lstStyle>
            <a:lvl1pPr marL="538163" indent="-538163">
              <a:tabLst/>
              <a:defRPr sz="1000">
                <a:solidFill>
                  <a:srgbClr val="8C8279"/>
                </a:solidFill>
              </a:defRPr>
            </a:lvl1pPr>
          </a:lstStyle>
          <a:p>
            <a:pPr lvl="0"/>
            <a:endParaRPr lang="en-US" dirty="0"/>
          </a:p>
        </p:txBody>
      </p:sp>
    </p:spTree>
    <p:extLst>
      <p:ext uri="{BB962C8B-B14F-4D97-AF65-F5344CB8AC3E}">
        <p14:creationId xmlns:p14="http://schemas.microsoft.com/office/powerpoint/2010/main" val="13053744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ig Text">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359998" y="360000"/>
            <a:ext cx="8424000" cy="4424400"/>
          </a:xfrm>
        </p:spPr>
        <p:txBody>
          <a:bodyPr>
            <a:normAutofit/>
          </a:bodyPr>
          <a:lstStyle>
            <a:lvl1pPr>
              <a:lnSpc>
                <a:spcPts val="3500"/>
              </a:lnSpc>
              <a:spcBef>
                <a:spcPts val="900"/>
              </a:spcBef>
              <a:spcAft>
                <a:spcPts val="900"/>
              </a:spcAft>
              <a:defRPr sz="3600"/>
            </a:lvl1pPr>
          </a:lstStyle>
          <a:p>
            <a:pPr lvl="0"/>
            <a:r>
              <a:rPr lang="en-US" dirty="0"/>
              <a:t>Click to edit Master text styles</a:t>
            </a:r>
          </a:p>
        </p:txBody>
      </p:sp>
      <p:sp>
        <p:nvSpPr>
          <p:cNvPr id="7" name="TextBox 6">
            <a:extLst>
              <a:ext uri="{FF2B5EF4-FFF2-40B4-BE49-F238E27FC236}">
                <a16:creationId xmlns:a16="http://schemas.microsoft.com/office/drawing/2014/main" id="{3E4E52E7-632E-6341-94EF-3C1378089E62}"/>
              </a:ext>
            </a:extLst>
          </p:cNvPr>
          <p:cNvSpPr txBox="1"/>
          <p:nvPr userDrawn="1"/>
        </p:nvSpPr>
        <p:spPr>
          <a:xfrm>
            <a:off x="360001" y="4562111"/>
            <a:ext cx="7703999" cy="400110"/>
          </a:xfrm>
          <a:prstGeom prst="rect">
            <a:avLst/>
          </a:prstGeom>
          <a:noFill/>
        </p:spPr>
        <p:txBody>
          <a:bodyPr wrap="square" lIns="90000" rtlCol="0" anchor="b">
            <a:noAutofit/>
          </a:bodyPr>
          <a:lstStyle/>
          <a:p>
            <a:pPr marL="538163" indent="-538163">
              <a:tabLst/>
            </a:pPr>
            <a:endParaRPr lang="en-US" sz="10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D4432AC4-B196-CE47-B225-8B8D45E0B678}"/>
              </a:ext>
            </a:extLst>
          </p:cNvPr>
          <p:cNvSpPr txBox="1"/>
          <p:nvPr userDrawn="1"/>
        </p:nvSpPr>
        <p:spPr>
          <a:xfrm>
            <a:off x="8063999" y="4562111"/>
            <a:ext cx="720000" cy="399600"/>
          </a:xfrm>
          <a:prstGeom prst="rect">
            <a:avLst/>
          </a:prstGeom>
          <a:noFill/>
        </p:spPr>
        <p:txBody>
          <a:bodyPr wrap="square" lIns="90000" rtlCol="0" anchor="b">
            <a:noAutofit/>
          </a:bodyPr>
          <a:lstStyle/>
          <a:p>
            <a:pPr marL="538163" indent="-538163" algn="r">
              <a:tabLst/>
            </a:pPr>
            <a:fld id="{AE4E4951-3466-874B-897F-5208828B0AA8}" type="slidenum">
              <a:rPr lang="en-US" sz="1000" smtClean="0">
                <a:solidFill>
                  <a:srgbClr val="8C8279"/>
                </a:solidFill>
                <a:latin typeface="Arial" panose="020B0604020202020204" pitchFamily="34" charset="0"/>
                <a:cs typeface="Arial" panose="020B0604020202020204" pitchFamily="34" charset="0"/>
              </a:rPr>
              <a:t>‹#›</a:t>
            </a:fld>
            <a:endParaRPr lang="en-US" sz="1000" dirty="0">
              <a:solidFill>
                <a:srgbClr val="8C8279"/>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62926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60000" y="360000"/>
            <a:ext cx="8424000" cy="900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359998" y="1286847"/>
            <a:ext cx="8424000" cy="3276000"/>
          </a:xfrm>
          <a:prstGeom prst="rect">
            <a:avLst/>
          </a:prstGeom>
        </p:spPr>
        <p:txBody>
          <a:bodyPr vert="horz" lIns="91440" tIns="45720" rIns="91440" bIns="45720" rtlCol="0" anchor="ctr">
            <a:normAutofit/>
          </a:bodyPr>
          <a:lstStyle/>
          <a:p>
            <a:pPr lvl="0"/>
            <a:r>
              <a:rPr lang="en-US" dirty="0"/>
              <a:t>Click to edit Master text styles</a:t>
            </a:r>
          </a:p>
          <a:p>
            <a:pPr lvl="1"/>
            <a:r>
              <a:rPr lang="en-US" dirty="0"/>
              <a:t>Second level</a:t>
            </a:r>
          </a:p>
          <a:p>
            <a:pPr lvl="2"/>
            <a:r>
              <a:rPr lang="en-US" dirty="0"/>
              <a:t>Third level</a:t>
            </a:r>
          </a:p>
        </p:txBody>
      </p:sp>
      <p:sp>
        <p:nvSpPr>
          <p:cNvPr id="7" name="Rectangle 6">
            <a:extLst>
              <a:ext uri="{FF2B5EF4-FFF2-40B4-BE49-F238E27FC236}">
                <a16:creationId xmlns:a16="http://schemas.microsoft.com/office/drawing/2014/main" id="{9E01D2AD-96A4-9540-8E00-BD6E2BFD834B}"/>
              </a:ext>
            </a:extLst>
          </p:cNvPr>
          <p:cNvSpPr/>
          <p:nvPr userDrawn="1"/>
        </p:nvSpPr>
        <p:spPr>
          <a:xfrm>
            <a:off x="-1" y="1"/>
            <a:ext cx="9144001" cy="333152"/>
          </a:xfrm>
          <a:prstGeom prst="rect">
            <a:avLst/>
          </a:prstGeom>
          <a:solidFill>
            <a:srgbClr val="EA76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AA25C1D-584E-9C45-A800-12BC8EDB4E00}"/>
              </a:ext>
            </a:extLst>
          </p:cNvPr>
          <p:cNvSpPr txBox="1"/>
          <p:nvPr userDrawn="1"/>
        </p:nvSpPr>
        <p:spPr>
          <a:xfrm>
            <a:off x="8063999" y="4562111"/>
            <a:ext cx="720000" cy="399600"/>
          </a:xfrm>
          <a:prstGeom prst="rect">
            <a:avLst/>
          </a:prstGeom>
          <a:noFill/>
        </p:spPr>
        <p:txBody>
          <a:bodyPr wrap="square" lIns="90000" rtlCol="0" anchor="b">
            <a:noAutofit/>
          </a:bodyPr>
          <a:lstStyle/>
          <a:p>
            <a:pPr marL="538163" indent="-538163" algn="r">
              <a:tabLst/>
            </a:pPr>
            <a:fld id="{AE4E4951-3466-874B-897F-5208828B0AA8}" type="slidenum">
              <a:rPr lang="en-US" sz="1000" smtClean="0">
                <a:solidFill>
                  <a:srgbClr val="8C8279"/>
                </a:solidFill>
                <a:latin typeface="Arial" panose="020B0604020202020204" pitchFamily="34" charset="0"/>
                <a:cs typeface="Arial" panose="020B0604020202020204" pitchFamily="34" charset="0"/>
              </a:rPr>
              <a:t>‹#›</a:t>
            </a:fld>
            <a:endParaRPr lang="en-US" sz="1000" dirty="0">
              <a:solidFill>
                <a:srgbClr val="8C8279"/>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07551563"/>
      </p:ext>
    </p:extLst>
  </p:cSld>
  <p:clrMap bg1="lt1" tx1="dk1" bg2="lt2" tx2="dk2" accent1="accent1" accent2="accent2" accent3="accent3" accent4="accent4" accent5="accent5" accent6="accent6" hlink="hlink" folHlink="folHlink"/>
  <p:sldLayoutIdLst>
    <p:sldLayoutId id="2147483660" r:id="rId1"/>
    <p:sldLayoutId id="2147483649" r:id="rId2"/>
    <p:sldLayoutId id="2147483650" r:id="rId3"/>
    <p:sldLayoutId id="2147483666" r:id="rId4"/>
    <p:sldLayoutId id="2147483652" r:id="rId5"/>
    <p:sldLayoutId id="2147483654" r:id="rId6"/>
    <p:sldLayoutId id="2147483661" r:id="rId7"/>
    <p:sldLayoutId id="2147483665" r:id="rId8"/>
    <p:sldLayoutId id="2147483663" r:id="rId9"/>
    <p:sldLayoutId id="2147483662" r:id="rId10"/>
    <p:sldLayoutId id="2147483655" r:id="rId11"/>
    <p:sldLayoutId id="2147483664" r:id="rId12"/>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xStyles>
    <p:titleStyle>
      <a:lvl1pPr algn="l" defTabSz="457200" rtl="0" eaLnBrk="1" latinLnBrk="0" hangingPunct="1">
        <a:lnSpc>
          <a:spcPts val="2700"/>
        </a:lnSpc>
        <a:spcBef>
          <a:spcPct val="0"/>
        </a:spcBef>
        <a:buNone/>
        <a:defRPr sz="2800" kern="1200">
          <a:solidFill>
            <a:schemeClr val="tx1"/>
          </a:solidFill>
          <a:latin typeface="Arial" charset="0"/>
          <a:ea typeface="Arial" charset="0"/>
          <a:cs typeface="Arial" charset="0"/>
        </a:defRPr>
      </a:lvl1pPr>
    </p:titleStyle>
    <p:bodyStyle>
      <a:lvl1pPr marL="0" indent="0" algn="l" defTabSz="457200" rtl="0" eaLnBrk="1" latinLnBrk="0" hangingPunct="1">
        <a:lnSpc>
          <a:spcPct val="110000"/>
        </a:lnSpc>
        <a:spcBef>
          <a:spcPts val="300"/>
        </a:spcBef>
        <a:spcAft>
          <a:spcPts val="300"/>
        </a:spcAft>
        <a:buFont typeface="Arial"/>
        <a:buNone/>
        <a:defRPr sz="2400" kern="1200">
          <a:solidFill>
            <a:schemeClr val="tx1"/>
          </a:solidFill>
          <a:latin typeface="Arial" charset="0"/>
          <a:ea typeface="Arial" charset="0"/>
          <a:cs typeface="Arial" charset="0"/>
        </a:defRPr>
      </a:lvl1pPr>
      <a:lvl2pPr marL="454025" indent="-274638" algn="l" defTabSz="457200" rtl="0" eaLnBrk="1" latinLnBrk="0" hangingPunct="1">
        <a:lnSpc>
          <a:spcPct val="110000"/>
        </a:lnSpc>
        <a:spcBef>
          <a:spcPts val="300"/>
        </a:spcBef>
        <a:spcAft>
          <a:spcPts val="300"/>
        </a:spcAft>
        <a:buFont typeface="Arial" panose="020B0604020202020204" pitchFamily="34" charset="0"/>
        <a:buChar char="•"/>
        <a:tabLst/>
        <a:defRPr sz="2400" kern="1200">
          <a:solidFill>
            <a:schemeClr val="tx1"/>
          </a:solidFill>
          <a:latin typeface="Arial" charset="0"/>
          <a:ea typeface="Arial" charset="0"/>
          <a:cs typeface="Arial" charset="0"/>
        </a:defRPr>
      </a:lvl2pPr>
      <a:lvl3pPr marL="766763" indent="-228600" algn="l" defTabSz="457200" rtl="0" eaLnBrk="1" latinLnBrk="0" hangingPunct="1">
        <a:lnSpc>
          <a:spcPct val="110000"/>
        </a:lnSpc>
        <a:spcBef>
          <a:spcPts val="300"/>
        </a:spcBef>
        <a:spcAft>
          <a:spcPts val="300"/>
        </a:spcAft>
        <a:buFont typeface="Arial"/>
        <a:buChar char="•"/>
        <a:tabLst/>
        <a:defRPr sz="2000" kern="1200">
          <a:solidFill>
            <a:schemeClr val="tx1"/>
          </a:solidFill>
          <a:latin typeface="Arial" charset="0"/>
          <a:ea typeface="Arial" charset="0"/>
          <a:cs typeface="Arial" charset="0"/>
        </a:defRPr>
      </a:lvl3pPr>
      <a:lvl4pPr marL="1600200" indent="-228600" algn="l" defTabSz="457200" rtl="0" eaLnBrk="1" latinLnBrk="0" hangingPunct="1">
        <a:spcBef>
          <a:spcPct val="20000"/>
        </a:spcBef>
        <a:buFont typeface="Arial"/>
        <a:buChar char="–"/>
        <a:defRPr sz="2000" kern="1200">
          <a:solidFill>
            <a:schemeClr val="tx1"/>
          </a:solidFill>
          <a:latin typeface="Arial" charset="0"/>
          <a:ea typeface="Arial" charset="0"/>
          <a:cs typeface="Arial" charset="0"/>
        </a:defRPr>
      </a:lvl4pPr>
      <a:lvl5pPr marL="2057400" indent="-228600" algn="l" defTabSz="457200" rtl="0" eaLnBrk="1" latinLnBrk="0" hangingPunct="1">
        <a:spcBef>
          <a:spcPct val="20000"/>
        </a:spcBef>
        <a:buFont typeface="Arial"/>
        <a:buChar char="»"/>
        <a:defRPr sz="2000" kern="1200">
          <a:solidFill>
            <a:schemeClr val="tx1"/>
          </a:solidFill>
          <a:latin typeface="Arial" charset="0"/>
          <a:ea typeface="Arial" charset="0"/>
          <a:cs typeface="Arial" charset="0"/>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hyperlink" Target="https://doi.org/10.1007/s11292-016-9278-7" TargetMode="External"/><Relationship Id="rId2" Type="http://schemas.openxmlformats.org/officeDocument/2006/relationships/diagramData" Target="../diagrams/data1.xml"/><Relationship Id="rId1" Type="http://schemas.openxmlformats.org/officeDocument/2006/relationships/slideLayout" Target="../slideLayouts/slideLayout3.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hyperlink" Target="https://doi.org/10.1080/07418825.2018.1533031" TargetMode="External"/><Relationship Id="rId2" Type="http://schemas.openxmlformats.org/officeDocument/2006/relationships/diagramData" Target="../diagrams/data2.xml"/><Relationship Id="rId1" Type="http://schemas.openxmlformats.org/officeDocument/2006/relationships/slideLayout" Target="../slideLayouts/slideLayout3.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youtu.be/xXRDbJBx50M" TargetMode="Externa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hyperlink" Target="https://doi.org/10.1080/10439463.2013.784292" TargetMode="Externa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hyperlink" Target="https://doi.org/10.1080/10439463.2013.784292" TargetMode="Externa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hyperlink" Target="https://doi.org/10.1080/10439463.2013.784292" TargetMode="Externa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hyperlink" Target="https://doi.org/10.1177/0022427814523789" TargetMode="Externa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2" Type="http://schemas.openxmlformats.org/officeDocument/2006/relationships/hyperlink" Target="https://doi.org/10.1080/10439463.2019.1611822" TargetMode="Externa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youtu.be/dXPJSjpL6n8" TargetMode="Externa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hyperlink" Target="https://doi.org/10.1080/10439463.2019.1611822" TargetMode="Externa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3.xml"/><Relationship Id="rId7" Type="http://schemas.openxmlformats.org/officeDocument/2006/relationships/hyperlink" Target="https://doi.org/10.1080/10439463.2019.1611822" TargetMode="External"/><Relationship Id="rId2" Type="http://schemas.openxmlformats.org/officeDocument/2006/relationships/diagramData" Target="../diagrams/data3.xml"/><Relationship Id="rId1" Type="http://schemas.openxmlformats.org/officeDocument/2006/relationships/slideLayout" Target="../slideLayouts/slideLayout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5.xml.rels><?xml version="1.0" encoding="UTF-8" standalone="yes"?>
<Relationships xmlns="http://schemas.openxmlformats.org/package/2006/relationships"><Relationship Id="rId2" Type="http://schemas.openxmlformats.org/officeDocument/2006/relationships/hyperlink" Target="https://doi.org/10.1080/15614263.2016.1277146" TargetMode="Externa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hyperlink" Target="https://doi.org/10.1080/15614263.2016.1277146" TargetMode="Externa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hyperlink" Target="https://doi.org/10.1080/15614263.2016.1277146" TargetMode="Externa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hyperlink" Target="https://doi.org/10.1080/10439463.2013.784292" TargetMode="Externa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hyperlink" Target="https://doi.org/10.1080/10439463.2013.784292" TargetMode="Externa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s://doi.org/10.1080/07418829500096221" TargetMode="Externa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hyperlink" Target="https://doi.org/10.1080/07418829500096221" TargetMode="Externa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hyperlink" Target="https://doi.org/10.1080/10439463.2019.1611822" TargetMode="Externa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doi.org/10.1080/07418829500096231" TargetMode="External"/><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hyperlink" Target="https://doi.org/10.1007/s41887-017-0003-1" TargetMode="Externa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hyperlink" Target="https://doi.org/10.1080/07418829500096221" TargetMode="Externa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hyperlink" Target="https://doi.org/10.1007/s11292-016-9260-4" TargetMode="Externa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A7600">
            <a:alpha val="10000"/>
          </a:srgbClr>
        </a:solidFill>
        <a:effectLst/>
      </p:bgPr>
    </p:bg>
    <p:spTree>
      <p:nvGrpSpPr>
        <p:cNvPr id="1" name=""/>
        <p:cNvGrpSpPr/>
        <p:nvPr/>
      </p:nvGrpSpPr>
      <p:grpSpPr>
        <a:xfrm>
          <a:off x="0" y="0"/>
          <a:ext cx="0" cy="0"/>
          <a:chOff x="0" y="0"/>
          <a:chExt cx="0" cy="0"/>
        </a:xfrm>
      </p:grpSpPr>
      <p:grpSp>
        <p:nvGrpSpPr>
          <p:cNvPr id="5" name="Group 4"/>
          <p:cNvGrpSpPr/>
          <p:nvPr/>
        </p:nvGrpSpPr>
        <p:grpSpPr>
          <a:xfrm>
            <a:off x="0" y="0"/>
            <a:ext cx="9144000" cy="1235075"/>
            <a:chOff x="0" y="-66259"/>
            <a:chExt cx="9144000" cy="1235075"/>
          </a:xfrm>
        </p:grpSpPr>
        <p:sp>
          <p:nvSpPr>
            <p:cNvPr id="30" name="Freeform 24"/>
            <p:cNvSpPr>
              <a:spLocks/>
            </p:cNvSpPr>
            <p:nvPr/>
          </p:nvSpPr>
          <p:spPr bwMode="auto">
            <a:xfrm>
              <a:off x="0" y="-66259"/>
              <a:ext cx="9144000" cy="1235075"/>
            </a:xfrm>
            <a:custGeom>
              <a:avLst/>
              <a:gdLst>
                <a:gd name="T0" fmla="*/ 0 w 1123"/>
                <a:gd name="T1" fmla="*/ 0 h 151"/>
                <a:gd name="T2" fmla="*/ 0 w 1123"/>
                <a:gd name="T3" fmla="*/ 151 h 151"/>
                <a:gd name="T4" fmla="*/ 844 w 1123"/>
                <a:gd name="T5" fmla="*/ 151 h 151"/>
                <a:gd name="T6" fmla="*/ 841 w 1123"/>
                <a:gd name="T7" fmla="*/ 148 h 151"/>
                <a:gd name="T8" fmla="*/ 832 w 1123"/>
                <a:gd name="T9" fmla="*/ 122 h 151"/>
                <a:gd name="T10" fmla="*/ 832 w 1123"/>
                <a:gd name="T11" fmla="*/ 72 h 151"/>
                <a:gd name="T12" fmla="*/ 859 w 1123"/>
                <a:gd name="T13" fmla="*/ 72 h 151"/>
                <a:gd name="T14" fmla="*/ 859 w 1123"/>
                <a:gd name="T15" fmla="*/ 124 h 151"/>
                <a:gd name="T16" fmla="*/ 863 w 1123"/>
                <a:gd name="T17" fmla="*/ 135 h 151"/>
                <a:gd name="T18" fmla="*/ 871 w 1123"/>
                <a:gd name="T19" fmla="*/ 138 h 151"/>
                <a:gd name="T20" fmla="*/ 880 w 1123"/>
                <a:gd name="T21" fmla="*/ 135 h 151"/>
                <a:gd name="T22" fmla="*/ 883 w 1123"/>
                <a:gd name="T23" fmla="*/ 124 h 151"/>
                <a:gd name="T24" fmla="*/ 883 w 1123"/>
                <a:gd name="T25" fmla="*/ 72 h 151"/>
                <a:gd name="T26" fmla="*/ 910 w 1123"/>
                <a:gd name="T27" fmla="*/ 72 h 151"/>
                <a:gd name="T28" fmla="*/ 910 w 1123"/>
                <a:gd name="T29" fmla="*/ 117 h 151"/>
                <a:gd name="T30" fmla="*/ 900 w 1123"/>
                <a:gd name="T31" fmla="*/ 148 h 151"/>
                <a:gd name="T32" fmla="*/ 897 w 1123"/>
                <a:gd name="T33" fmla="*/ 151 h 151"/>
                <a:gd name="T34" fmla="*/ 937 w 1123"/>
                <a:gd name="T35" fmla="*/ 151 h 151"/>
                <a:gd name="T36" fmla="*/ 920 w 1123"/>
                <a:gd name="T37" fmla="*/ 114 h 151"/>
                <a:gd name="T38" fmla="*/ 964 w 1123"/>
                <a:gd name="T39" fmla="*/ 69 h 151"/>
                <a:gd name="T40" fmla="*/ 998 w 1123"/>
                <a:gd name="T41" fmla="*/ 82 h 151"/>
                <a:gd name="T42" fmla="*/ 1005 w 1123"/>
                <a:gd name="T43" fmla="*/ 92 h 151"/>
                <a:gd name="T44" fmla="*/ 982 w 1123"/>
                <a:gd name="T45" fmla="*/ 103 h 151"/>
                <a:gd name="T46" fmla="*/ 965 w 1123"/>
                <a:gd name="T47" fmla="*/ 89 h 151"/>
                <a:gd name="T48" fmla="*/ 953 w 1123"/>
                <a:gd name="T49" fmla="*/ 94 h 151"/>
                <a:gd name="T50" fmla="*/ 947 w 1123"/>
                <a:gd name="T51" fmla="*/ 113 h 151"/>
                <a:gd name="T52" fmla="*/ 965 w 1123"/>
                <a:gd name="T53" fmla="*/ 137 h 151"/>
                <a:gd name="T54" fmla="*/ 982 w 1123"/>
                <a:gd name="T55" fmla="*/ 123 h 151"/>
                <a:gd name="T56" fmla="*/ 1005 w 1123"/>
                <a:gd name="T57" fmla="*/ 134 h 151"/>
                <a:gd name="T58" fmla="*/ 997 w 1123"/>
                <a:gd name="T59" fmla="*/ 146 h 151"/>
                <a:gd name="T60" fmla="*/ 991 w 1123"/>
                <a:gd name="T61" fmla="*/ 151 h 151"/>
                <a:gd name="T62" fmla="*/ 1016 w 1123"/>
                <a:gd name="T63" fmla="*/ 151 h 151"/>
                <a:gd name="T64" fmla="*/ 1016 w 1123"/>
                <a:gd name="T65" fmla="*/ 72 h 151"/>
                <a:gd name="T66" fmla="*/ 1042 w 1123"/>
                <a:gd name="T67" fmla="*/ 72 h 151"/>
                <a:gd name="T68" fmla="*/ 1042 w 1123"/>
                <a:gd name="T69" fmla="*/ 134 h 151"/>
                <a:gd name="T70" fmla="*/ 1077 w 1123"/>
                <a:gd name="T71" fmla="*/ 134 h 151"/>
                <a:gd name="T72" fmla="*/ 1077 w 1123"/>
                <a:gd name="T73" fmla="*/ 151 h 151"/>
                <a:gd name="T74" fmla="*/ 1123 w 1123"/>
                <a:gd name="T75" fmla="*/ 151 h 151"/>
                <a:gd name="T76" fmla="*/ 1123 w 1123"/>
                <a:gd name="T77" fmla="*/ 0 h 151"/>
                <a:gd name="T78" fmla="*/ 0 w 1123"/>
                <a:gd name="T79"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23" h="151">
                  <a:moveTo>
                    <a:pt x="0" y="0"/>
                  </a:moveTo>
                  <a:cubicBezTo>
                    <a:pt x="0" y="151"/>
                    <a:pt x="0" y="151"/>
                    <a:pt x="0" y="151"/>
                  </a:cubicBezTo>
                  <a:cubicBezTo>
                    <a:pt x="844" y="151"/>
                    <a:pt x="844" y="151"/>
                    <a:pt x="844" y="151"/>
                  </a:cubicBezTo>
                  <a:cubicBezTo>
                    <a:pt x="843" y="150"/>
                    <a:pt x="842" y="149"/>
                    <a:pt x="841" y="148"/>
                  </a:cubicBezTo>
                  <a:cubicBezTo>
                    <a:pt x="833" y="140"/>
                    <a:pt x="833" y="131"/>
                    <a:pt x="832" y="122"/>
                  </a:cubicBezTo>
                  <a:cubicBezTo>
                    <a:pt x="832" y="72"/>
                    <a:pt x="832" y="72"/>
                    <a:pt x="832" y="72"/>
                  </a:cubicBezTo>
                  <a:cubicBezTo>
                    <a:pt x="859" y="72"/>
                    <a:pt x="859" y="72"/>
                    <a:pt x="859" y="72"/>
                  </a:cubicBezTo>
                  <a:cubicBezTo>
                    <a:pt x="859" y="124"/>
                    <a:pt x="859" y="124"/>
                    <a:pt x="859" y="124"/>
                  </a:cubicBezTo>
                  <a:cubicBezTo>
                    <a:pt x="859" y="128"/>
                    <a:pt x="860" y="132"/>
                    <a:pt x="863" y="135"/>
                  </a:cubicBezTo>
                  <a:cubicBezTo>
                    <a:pt x="865" y="137"/>
                    <a:pt x="868" y="138"/>
                    <a:pt x="871" y="138"/>
                  </a:cubicBezTo>
                  <a:cubicBezTo>
                    <a:pt x="875" y="138"/>
                    <a:pt x="878" y="136"/>
                    <a:pt x="880" y="135"/>
                  </a:cubicBezTo>
                  <a:cubicBezTo>
                    <a:pt x="883" y="132"/>
                    <a:pt x="883" y="128"/>
                    <a:pt x="883" y="124"/>
                  </a:cubicBezTo>
                  <a:cubicBezTo>
                    <a:pt x="883" y="72"/>
                    <a:pt x="883" y="72"/>
                    <a:pt x="883" y="72"/>
                  </a:cubicBezTo>
                  <a:cubicBezTo>
                    <a:pt x="910" y="72"/>
                    <a:pt x="910" y="72"/>
                    <a:pt x="910" y="72"/>
                  </a:cubicBezTo>
                  <a:cubicBezTo>
                    <a:pt x="910" y="117"/>
                    <a:pt x="910" y="117"/>
                    <a:pt x="910" y="117"/>
                  </a:cubicBezTo>
                  <a:cubicBezTo>
                    <a:pt x="910" y="126"/>
                    <a:pt x="910" y="139"/>
                    <a:pt x="900" y="148"/>
                  </a:cubicBezTo>
                  <a:cubicBezTo>
                    <a:pt x="899" y="149"/>
                    <a:pt x="898" y="150"/>
                    <a:pt x="897" y="151"/>
                  </a:cubicBezTo>
                  <a:cubicBezTo>
                    <a:pt x="937" y="151"/>
                    <a:pt x="937" y="151"/>
                    <a:pt x="937" y="151"/>
                  </a:cubicBezTo>
                  <a:cubicBezTo>
                    <a:pt x="925" y="142"/>
                    <a:pt x="920" y="128"/>
                    <a:pt x="920" y="114"/>
                  </a:cubicBezTo>
                  <a:cubicBezTo>
                    <a:pt x="920" y="92"/>
                    <a:pt x="935" y="69"/>
                    <a:pt x="964" y="69"/>
                  </a:cubicBezTo>
                  <a:cubicBezTo>
                    <a:pt x="976" y="69"/>
                    <a:pt x="989" y="73"/>
                    <a:pt x="998" y="82"/>
                  </a:cubicBezTo>
                  <a:cubicBezTo>
                    <a:pt x="1001" y="86"/>
                    <a:pt x="1003" y="89"/>
                    <a:pt x="1005" y="92"/>
                  </a:cubicBezTo>
                  <a:cubicBezTo>
                    <a:pt x="982" y="103"/>
                    <a:pt x="982" y="103"/>
                    <a:pt x="982" y="103"/>
                  </a:cubicBezTo>
                  <a:cubicBezTo>
                    <a:pt x="980" y="98"/>
                    <a:pt x="976" y="89"/>
                    <a:pt x="965" y="89"/>
                  </a:cubicBezTo>
                  <a:cubicBezTo>
                    <a:pt x="959" y="89"/>
                    <a:pt x="955" y="92"/>
                    <a:pt x="953" y="94"/>
                  </a:cubicBezTo>
                  <a:cubicBezTo>
                    <a:pt x="947" y="100"/>
                    <a:pt x="947" y="109"/>
                    <a:pt x="947" y="113"/>
                  </a:cubicBezTo>
                  <a:cubicBezTo>
                    <a:pt x="947" y="125"/>
                    <a:pt x="952" y="137"/>
                    <a:pt x="965" y="137"/>
                  </a:cubicBezTo>
                  <a:cubicBezTo>
                    <a:pt x="977" y="137"/>
                    <a:pt x="981" y="126"/>
                    <a:pt x="982" y="123"/>
                  </a:cubicBezTo>
                  <a:cubicBezTo>
                    <a:pt x="1005" y="134"/>
                    <a:pt x="1005" y="134"/>
                    <a:pt x="1005" y="134"/>
                  </a:cubicBezTo>
                  <a:cubicBezTo>
                    <a:pt x="1003" y="138"/>
                    <a:pt x="1001" y="142"/>
                    <a:pt x="997" y="146"/>
                  </a:cubicBezTo>
                  <a:cubicBezTo>
                    <a:pt x="995" y="148"/>
                    <a:pt x="993" y="150"/>
                    <a:pt x="991" y="151"/>
                  </a:cubicBezTo>
                  <a:cubicBezTo>
                    <a:pt x="1016" y="151"/>
                    <a:pt x="1016" y="151"/>
                    <a:pt x="1016" y="151"/>
                  </a:cubicBezTo>
                  <a:cubicBezTo>
                    <a:pt x="1016" y="72"/>
                    <a:pt x="1016" y="72"/>
                    <a:pt x="1016" y="72"/>
                  </a:cubicBezTo>
                  <a:cubicBezTo>
                    <a:pt x="1042" y="72"/>
                    <a:pt x="1042" y="72"/>
                    <a:pt x="1042" y="72"/>
                  </a:cubicBezTo>
                  <a:cubicBezTo>
                    <a:pt x="1042" y="134"/>
                    <a:pt x="1042" y="134"/>
                    <a:pt x="1042" y="134"/>
                  </a:cubicBezTo>
                  <a:cubicBezTo>
                    <a:pt x="1077" y="134"/>
                    <a:pt x="1077" y="134"/>
                    <a:pt x="1077" y="134"/>
                  </a:cubicBezTo>
                  <a:cubicBezTo>
                    <a:pt x="1077" y="151"/>
                    <a:pt x="1077" y="151"/>
                    <a:pt x="1077" y="151"/>
                  </a:cubicBezTo>
                  <a:cubicBezTo>
                    <a:pt x="1123" y="151"/>
                    <a:pt x="1123" y="151"/>
                    <a:pt x="1123" y="151"/>
                  </a:cubicBezTo>
                  <a:cubicBezTo>
                    <a:pt x="1123" y="0"/>
                    <a:pt x="1123" y="0"/>
                    <a:pt x="1123" y="0"/>
                  </a:cubicBezTo>
                  <a:lnTo>
                    <a:pt x="0" y="0"/>
                  </a:lnTo>
                  <a:close/>
                </a:path>
              </a:pathLst>
            </a:custGeom>
            <a:solidFill>
              <a:srgbClr val="EA7600"/>
            </a:solidFill>
            <a:ln>
              <a:noFill/>
            </a:ln>
          </p:spPr>
          <p:txBody>
            <a:bodyPr vert="horz" wrap="square" lIns="91440" tIns="45720" rIns="91440" bIns="45720" numCol="1" anchor="t" anchorCtr="0" compatLnSpc="1">
              <a:prstTxWarp prst="textNoShape">
                <a:avLst/>
              </a:prstTxWarp>
            </a:bodyPr>
            <a:lstStyle/>
            <a:p>
              <a:endParaRPr lang="en-GB"/>
            </a:p>
          </p:txBody>
        </p:sp>
        <p:pic>
          <p:nvPicPr>
            <p:cNvPr id="34" name="Picture 3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flipH="1">
              <a:off x="6420182" y="514785"/>
              <a:ext cx="257986" cy="303133"/>
            </a:xfrm>
            <a:prstGeom prst="rect">
              <a:avLst/>
            </a:prstGeom>
          </p:spPr>
        </p:pic>
      </p:grpSp>
      <p:sp>
        <p:nvSpPr>
          <p:cNvPr id="9" name="TextBox 8"/>
          <p:cNvSpPr txBox="1"/>
          <p:nvPr/>
        </p:nvSpPr>
        <p:spPr>
          <a:xfrm>
            <a:off x="294124" y="253355"/>
            <a:ext cx="2019784" cy="169277"/>
          </a:xfrm>
          <a:prstGeom prst="rect">
            <a:avLst/>
          </a:prstGeom>
          <a:noFill/>
        </p:spPr>
        <p:txBody>
          <a:bodyPr wrap="none" lIns="0" tIns="0" rIns="0" bIns="0" rtlCol="0" anchor="t" anchorCtr="0">
            <a:spAutoFit/>
          </a:bodyPr>
          <a:lstStyle/>
          <a:p>
            <a:r>
              <a:rPr lang="en-US" sz="1100" b="1" dirty="0">
                <a:solidFill>
                  <a:schemeClr val="bg1"/>
                </a:solidFill>
                <a:latin typeface="Arial"/>
                <a:cs typeface="Arial"/>
              </a:rPr>
              <a:t>SECURITY &amp; CRIME SCIENCE</a:t>
            </a:r>
          </a:p>
        </p:txBody>
      </p:sp>
      <p:sp>
        <p:nvSpPr>
          <p:cNvPr id="2" name="Title 1">
            <a:extLst>
              <a:ext uri="{FF2B5EF4-FFF2-40B4-BE49-F238E27FC236}">
                <a16:creationId xmlns:a16="http://schemas.microsoft.com/office/drawing/2014/main" id="{01BF0A0E-5BD1-AF40-A8E5-479588D92C8D}"/>
              </a:ext>
            </a:extLst>
          </p:cNvPr>
          <p:cNvSpPr>
            <a:spLocks noGrp="1"/>
          </p:cNvSpPr>
          <p:nvPr>
            <p:ph type="ctrTitle"/>
          </p:nvPr>
        </p:nvSpPr>
        <p:spPr/>
        <p:txBody>
          <a:bodyPr/>
          <a:lstStyle/>
          <a:p>
            <a:r>
              <a:rPr lang="en-US" dirty="0"/>
              <a:t>Implementing</a:t>
            </a:r>
          </a:p>
        </p:txBody>
      </p:sp>
      <p:sp>
        <p:nvSpPr>
          <p:cNvPr id="3" name="Subtitle 2">
            <a:extLst>
              <a:ext uri="{FF2B5EF4-FFF2-40B4-BE49-F238E27FC236}">
                <a16:creationId xmlns:a16="http://schemas.microsoft.com/office/drawing/2014/main" id="{4387E889-D528-2845-AB06-01A2F197FDCB}"/>
              </a:ext>
            </a:extLst>
          </p:cNvPr>
          <p:cNvSpPr>
            <a:spLocks noGrp="1"/>
          </p:cNvSpPr>
          <p:nvPr>
            <p:ph type="subTitle" idx="1"/>
          </p:nvPr>
        </p:nvSpPr>
        <p:spPr/>
        <p:txBody>
          <a:bodyPr/>
          <a:lstStyle/>
          <a:p>
            <a:r>
              <a:rPr lang="en-US" dirty="0"/>
              <a:t>Hotspot Policing</a:t>
            </a:r>
          </a:p>
        </p:txBody>
      </p:sp>
    </p:spTree>
    <p:extLst>
      <p:ext uri="{BB962C8B-B14F-4D97-AF65-F5344CB8AC3E}">
        <p14:creationId xmlns:p14="http://schemas.microsoft.com/office/powerpoint/2010/main" val="39035663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4F62528-E5E0-5D4B-9EBE-1F7DBF34F110}"/>
              </a:ext>
            </a:extLst>
          </p:cNvPr>
          <p:cNvSpPr>
            <a:spLocks noGrp="1"/>
          </p:cNvSpPr>
          <p:nvPr>
            <p:ph type="ctrTitle"/>
          </p:nvPr>
        </p:nvSpPr>
        <p:spPr/>
        <p:txBody>
          <a:bodyPr/>
          <a:lstStyle/>
          <a:p>
            <a:r>
              <a:rPr lang="en-US" dirty="0"/>
              <a:t>How will officers behave at hotspots?</a:t>
            </a:r>
          </a:p>
        </p:txBody>
      </p:sp>
    </p:spTree>
    <p:extLst>
      <p:ext uri="{BB962C8B-B14F-4D97-AF65-F5344CB8AC3E}">
        <p14:creationId xmlns:p14="http://schemas.microsoft.com/office/powerpoint/2010/main" val="19567241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68EBF2B-092A-DE42-94E4-59BF737FCD0F}"/>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0" y="-3935"/>
            <a:ext cx="9144000" cy="5147435"/>
          </a:xfrm>
          <a:prstGeom prst="rect">
            <a:avLst/>
          </a:prstGeom>
        </p:spPr>
      </p:pic>
      <p:sp>
        <p:nvSpPr>
          <p:cNvPr id="11" name="Content Placeholder 10">
            <a:extLst>
              <a:ext uri="{FF2B5EF4-FFF2-40B4-BE49-F238E27FC236}">
                <a16:creationId xmlns:a16="http://schemas.microsoft.com/office/drawing/2014/main" id="{87D0D91B-5FE4-214B-9FEF-2F9B82523067}"/>
              </a:ext>
            </a:extLst>
          </p:cNvPr>
          <p:cNvSpPr>
            <a:spLocks noGrp="1"/>
          </p:cNvSpPr>
          <p:nvPr>
            <p:ph idx="1"/>
          </p:nvPr>
        </p:nvSpPr>
        <p:spPr>
          <a:xfrm>
            <a:off x="359998" y="584200"/>
            <a:ext cx="8424000" cy="4200200"/>
          </a:xfrm>
        </p:spPr>
        <p:txBody>
          <a:bodyPr anchor="t"/>
          <a:lstStyle/>
          <a:p>
            <a:r>
              <a:rPr lang="en-US" dirty="0"/>
              <a:t>Police are </a:t>
            </a:r>
            <a:br>
              <a:rPr lang="en-US" dirty="0"/>
            </a:br>
            <a:r>
              <a:rPr lang="en-US" dirty="0"/>
              <a:t>not robots</a:t>
            </a:r>
          </a:p>
        </p:txBody>
      </p:sp>
      <p:sp>
        <p:nvSpPr>
          <p:cNvPr id="6" name="Rectangle 5">
            <a:extLst>
              <a:ext uri="{FF2B5EF4-FFF2-40B4-BE49-F238E27FC236}">
                <a16:creationId xmlns:a16="http://schemas.microsoft.com/office/drawing/2014/main" id="{91CD3EB6-3C2D-0242-950D-AF622EE9878E}"/>
              </a:ext>
            </a:extLst>
          </p:cNvPr>
          <p:cNvSpPr/>
          <p:nvPr/>
        </p:nvSpPr>
        <p:spPr>
          <a:xfrm>
            <a:off x="-1" y="1"/>
            <a:ext cx="9144001" cy="333152"/>
          </a:xfrm>
          <a:prstGeom prst="rect">
            <a:avLst/>
          </a:prstGeom>
          <a:solidFill>
            <a:srgbClr val="EA76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176942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F66FE42-9F04-364C-85C6-9169464DBBC8}"/>
              </a:ext>
            </a:extLst>
          </p:cNvPr>
          <p:cNvSpPr>
            <a:spLocks noGrp="1"/>
          </p:cNvSpPr>
          <p:nvPr>
            <p:ph type="title"/>
          </p:nvPr>
        </p:nvSpPr>
        <p:spPr/>
        <p:txBody>
          <a:bodyPr/>
          <a:lstStyle/>
          <a:p>
            <a:r>
              <a:rPr lang="en-US" dirty="0"/>
              <a:t>Police officers can be agents </a:t>
            </a:r>
            <a:br>
              <a:rPr lang="en-US" dirty="0"/>
            </a:br>
            <a:r>
              <a:rPr lang="en-US" dirty="0"/>
              <a:t>of implementation failure</a:t>
            </a:r>
          </a:p>
        </p:txBody>
      </p:sp>
      <p:graphicFrame>
        <p:nvGraphicFramePr>
          <p:cNvPr id="6" name="Content Placeholder 5">
            <a:extLst>
              <a:ext uri="{FF2B5EF4-FFF2-40B4-BE49-F238E27FC236}">
                <a16:creationId xmlns:a16="http://schemas.microsoft.com/office/drawing/2014/main" id="{16104E1F-9BAC-9544-A8F9-B401C79FB4DF}"/>
              </a:ext>
            </a:extLst>
          </p:cNvPr>
          <p:cNvGraphicFramePr>
            <a:graphicFrameLocks noGrp="1"/>
          </p:cNvGraphicFramePr>
          <p:nvPr>
            <p:ph idx="1"/>
            <p:extLst>
              <p:ext uri="{D42A27DB-BD31-4B8C-83A1-F6EECF244321}">
                <p14:modId xmlns:p14="http://schemas.microsoft.com/office/powerpoint/2010/main" val="80354134"/>
              </p:ext>
            </p:extLst>
          </p:nvPr>
        </p:nvGraphicFramePr>
        <p:xfrm>
          <a:off x="360363" y="1287463"/>
          <a:ext cx="8423275" cy="32734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Text Placeholder 4">
            <a:extLst>
              <a:ext uri="{FF2B5EF4-FFF2-40B4-BE49-F238E27FC236}">
                <a16:creationId xmlns:a16="http://schemas.microsoft.com/office/drawing/2014/main" id="{DE4F1B71-7CE4-354C-A19B-AEDC56C37099}"/>
              </a:ext>
            </a:extLst>
          </p:cNvPr>
          <p:cNvSpPr>
            <a:spLocks noGrp="1"/>
          </p:cNvSpPr>
          <p:nvPr>
            <p:ph type="body" sz="quarter" idx="10"/>
          </p:nvPr>
        </p:nvSpPr>
        <p:spPr>
          <a:xfrm>
            <a:off x="359999" y="4588448"/>
            <a:ext cx="6282101" cy="399601"/>
          </a:xfrm>
        </p:spPr>
        <p:txBody>
          <a:bodyPr/>
          <a:lstStyle/>
          <a:p>
            <a:r>
              <a:rPr lang="en-US" dirty="0"/>
              <a:t>Source:	S MacQueen &amp; B Bradford. 2017. </a:t>
            </a:r>
            <a:r>
              <a:rPr lang="en-US" dirty="0">
                <a:hlinkClick r:id="rId7"/>
              </a:rPr>
              <a:t>Where did it all go wrong? Implementation failure—and more—in a field experiment of procedural justice policing</a:t>
            </a:r>
            <a:r>
              <a:rPr lang="en-US" dirty="0"/>
              <a:t>. </a:t>
            </a:r>
            <a:r>
              <a:rPr lang="en-US" i="1" dirty="0"/>
              <a:t>Journal of Experimental Criminology</a:t>
            </a:r>
            <a:r>
              <a:rPr lang="en-US" dirty="0"/>
              <a:t> 13(3):321–345.</a:t>
            </a:r>
          </a:p>
        </p:txBody>
      </p:sp>
    </p:spTree>
    <p:extLst>
      <p:ext uri="{BB962C8B-B14F-4D97-AF65-F5344CB8AC3E}">
        <p14:creationId xmlns:p14="http://schemas.microsoft.com/office/powerpoint/2010/main" val="18221627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graphicEl>
                                              <a:dgm id="{A0F1F381-5B2D-304F-B2E7-70DA7C1AFA10}"/>
                                            </p:graphicEl>
                                          </p:spTgt>
                                        </p:tgtEl>
                                        <p:attrNameLst>
                                          <p:attrName>style.visibility</p:attrName>
                                        </p:attrNameLst>
                                      </p:cBhvr>
                                      <p:to>
                                        <p:strVal val="visible"/>
                                      </p:to>
                                    </p:set>
                                    <p:animEffect transition="in" filter="fade">
                                      <p:cBhvr>
                                        <p:cTn id="7" dur="500"/>
                                        <p:tgtEl>
                                          <p:spTgt spid="6">
                                            <p:graphicEl>
                                              <a:dgm id="{A0F1F381-5B2D-304F-B2E7-70DA7C1AFA10}"/>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graphicEl>
                                              <a:dgm id="{C6D9C569-B764-2B40-9924-E550D5CC65FF}"/>
                                            </p:graphicEl>
                                          </p:spTgt>
                                        </p:tgtEl>
                                        <p:attrNameLst>
                                          <p:attrName>style.visibility</p:attrName>
                                        </p:attrNameLst>
                                      </p:cBhvr>
                                      <p:to>
                                        <p:strVal val="visible"/>
                                      </p:to>
                                    </p:set>
                                    <p:animEffect transition="in" filter="fade">
                                      <p:cBhvr>
                                        <p:cTn id="12" dur="500"/>
                                        <p:tgtEl>
                                          <p:spTgt spid="6">
                                            <p:graphicEl>
                                              <a:dgm id="{C6D9C569-B764-2B40-9924-E550D5CC65FF}"/>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graphicEl>
                                              <a:dgm id="{8C7410E2-AE17-5D45-95AA-30E341E65AB6}"/>
                                            </p:graphicEl>
                                          </p:spTgt>
                                        </p:tgtEl>
                                        <p:attrNameLst>
                                          <p:attrName>style.visibility</p:attrName>
                                        </p:attrNameLst>
                                      </p:cBhvr>
                                      <p:to>
                                        <p:strVal val="visible"/>
                                      </p:to>
                                    </p:set>
                                    <p:animEffect transition="in" filter="fade">
                                      <p:cBhvr>
                                        <p:cTn id="17" dur="500"/>
                                        <p:tgtEl>
                                          <p:spTgt spid="6">
                                            <p:graphicEl>
                                              <a:dgm id="{8C7410E2-AE17-5D45-95AA-30E341E65AB6}"/>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graphicEl>
                                              <a:dgm id="{FB7A272C-A9E1-AF45-B476-0F5C985610EA}"/>
                                            </p:graphicEl>
                                          </p:spTgt>
                                        </p:tgtEl>
                                        <p:attrNameLst>
                                          <p:attrName>style.visibility</p:attrName>
                                        </p:attrNameLst>
                                      </p:cBhvr>
                                      <p:to>
                                        <p:strVal val="visible"/>
                                      </p:to>
                                    </p:set>
                                    <p:animEffect transition="in" filter="fade">
                                      <p:cBhvr>
                                        <p:cTn id="22" dur="500"/>
                                        <p:tgtEl>
                                          <p:spTgt spid="6">
                                            <p:graphicEl>
                                              <a:dgm id="{FB7A272C-A9E1-AF45-B476-0F5C985610EA}"/>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6">
                                            <p:graphicEl>
                                              <a:dgm id="{A31BA53A-0632-4B4A-A4E8-BA5E42D9560E}"/>
                                            </p:graphicEl>
                                          </p:spTgt>
                                        </p:tgtEl>
                                        <p:attrNameLst>
                                          <p:attrName>style.visibility</p:attrName>
                                        </p:attrNameLst>
                                      </p:cBhvr>
                                      <p:to>
                                        <p:strVal val="visible"/>
                                      </p:to>
                                    </p:set>
                                    <p:animEffect transition="in" filter="fade">
                                      <p:cBhvr>
                                        <p:cTn id="27" dur="500"/>
                                        <p:tgtEl>
                                          <p:spTgt spid="6">
                                            <p:graphicEl>
                                              <a:dgm id="{A31BA53A-0632-4B4A-A4E8-BA5E42D9560E}"/>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graphicEl>
                                              <a:dgm id="{4B0E9E22-2151-DF40-BCAA-7101134FDE26}"/>
                                            </p:graphicEl>
                                          </p:spTgt>
                                        </p:tgtEl>
                                        <p:attrNameLst>
                                          <p:attrName>style.visibility</p:attrName>
                                        </p:attrNameLst>
                                      </p:cBhvr>
                                      <p:to>
                                        <p:strVal val="visible"/>
                                      </p:to>
                                    </p:set>
                                    <p:animEffect transition="in" filter="fade">
                                      <p:cBhvr>
                                        <p:cTn id="32" dur="500"/>
                                        <p:tgtEl>
                                          <p:spTgt spid="6">
                                            <p:graphicEl>
                                              <a:dgm id="{4B0E9E22-2151-DF40-BCAA-7101134FDE26}"/>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Sub>
          <a:bldDgm bld="one"/>
        </p:bldSub>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5C441-6A01-D54D-89D6-19C9D40E94EC}"/>
              </a:ext>
            </a:extLst>
          </p:cNvPr>
          <p:cNvSpPr>
            <a:spLocks noGrp="1"/>
          </p:cNvSpPr>
          <p:nvPr>
            <p:ph type="title"/>
          </p:nvPr>
        </p:nvSpPr>
        <p:spPr/>
        <p:txBody>
          <a:bodyPr/>
          <a:lstStyle/>
          <a:p>
            <a:r>
              <a:rPr lang="en-US" dirty="0"/>
              <a:t>Different officers (and chiefs) prefer different tactics</a:t>
            </a:r>
          </a:p>
        </p:txBody>
      </p:sp>
      <p:graphicFrame>
        <p:nvGraphicFramePr>
          <p:cNvPr id="5" name="Content Placeholder 4">
            <a:extLst>
              <a:ext uri="{FF2B5EF4-FFF2-40B4-BE49-F238E27FC236}">
                <a16:creationId xmlns:a16="http://schemas.microsoft.com/office/drawing/2014/main" id="{4D8965E4-30B9-1049-ADBB-EACCDCCF413B}"/>
              </a:ext>
            </a:extLst>
          </p:cNvPr>
          <p:cNvGraphicFramePr>
            <a:graphicFrameLocks noGrp="1"/>
          </p:cNvGraphicFramePr>
          <p:nvPr>
            <p:ph idx="1"/>
            <p:extLst>
              <p:ext uri="{D42A27DB-BD31-4B8C-83A1-F6EECF244321}">
                <p14:modId xmlns:p14="http://schemas.microsoft.com/office/powerpoint/2010/main" val="659634572"/>
              </p:ext>
            </p:extLst>
          </p:nvPr>
        </p:nvGraphicFramePr>
        <p:xfrm>
          <a:off x="360363" y="1287463"/>
          <a:ext cx="8423275" cy="32734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 Placeholder 3">
            <a:extLst>
              <a:ext uri="{FF2B5EF4-FFF2-40B4-BE49-F238E27FC236}">
                <a16:creationId xmlns:a16="http://schemas.microsoft.com/office/drawing/2014/main" id="{278A830A-E069-4740-9EF4-A4A844B942BF}"/>
              </a:ext>
            </a:extLst>
          </p:cNvPr>
          <p:cNvSpPr>
            <a:spLocks noGrp="1"/>
          </p:cNvSpPr>
          <p:nvPr>
            <p:ph type="body" sz="quarter" idx="10"/>
          </p:nvPr>
        </p:nvSpPr>
        <p:spPr>
          <a:xfrm>
            <a:off x="359999" y="4588448"/>
            <a:ext cx="6307501" cy="399601"/>
          </a:xfrm>
        </p:spPr>
        <p:txBody>
          <a:bodyPr/>
          <a:lstStyle/>
          <a:p>
            <a:r>
              <a:rPr lang="en-US" dirty="0"/>
              <a:t>Source:	K McLean, S Wolfe, J </a:t>
            </a:r>
            <a:r>
              <a:rPr lang="en-US" dirty="0" err="1"/>
              <a:t>Rojek</a:t>
            </a:r>
            <a:r>
              <a:rPr lang="en-US" dirty="0"/>
              <a:t>, G Alpert &amp; M Smith. 2019. </a:t>
            </a:r>
            <a:r>
              <a:rPr lang="en-US" dirty="0">
                <a:hlinkClick r:id="rId7"/>
              </a:rPr>
              <a:t>Police Officers as Warriors or Guardians: Empirical Reality or Intriguing Rhetoric?</a:t>
            </a:r>
            <a:r>
              <a:rPr lang="en-US" dirty="0"/>
              <a:t> </a:t>
            </a:r>
            <a:r>
              <a:rPr lang="en-US" i="1" dirty="0"/>
              <a:t>Justice Quarterly </a:t>
            </a:r>
            <a:r>
              <a:rPr lang="en-US" dirty="0"/>
              <a:t>(advanced online access).</a:t>
            </a:r>
          </a:p>
        </p:txBody>
      </p:sp>
    </p:spTree>
    <p:extLst>
      <p:ext uri="{BB962C8B-B14F-4D97-AF65-F5344CB8AC3E}">
        <p14:creationId xmlns:p14="http://schemas.microsoft.com/office/powerpoint/2010/main" val="39586384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A screen shot of a person in a suit and tie&#10;&#10;Description automatically generated">
            <a:hlinkClick r:id="rId2"/>
            <a:extLst>
              <a:ext uri="{FF2B5EF4-FFF2-40B4-BE49-F238E27FC236}">
                <a16:creationId xmlns:a16="http://schemas.microsoft.com/office/drawing/2014/main" id="{4A752595-71E2-0C4A-B7E9-74E2F5504B1A}"/>
              </a:ext>
            </a:extLst>
          </p:cNvPr>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a:stretch/>
        </p:blipFill>
        <p:spPr>
          <a:xfrm>
            <a:off x="0" y="0"/>
            <a:ext cx="9144000" cy="5143499"/>
          </a:xfrm>
        </p:spPr>
      </p:pic>
      <p:sp>
        <p:nvSpPr>
          <p:cNvPr id="6" name="Text Placeholder 5">
            <a:extLst>
              <a:ext uri="{FF2B5EF4-FFF2-40B4-BE49-F238E27FC236}">
                <a16:creationId xmlns:a16="http://schemas.microsoft.com/office/drawing/2014/main" id="{E6E0CB2D-EC3F-644B-B42C-8A1010422BB0}"/>
              </a:ext>
            </a:extLst>
          </p:cNvPr>
          <p:cNvSpPr>
            <a:spLocks noGrp="1"/>
          </p:cNvSpPr>
          <p:nvPr>
            <p:ph type="body" sz="quarter" idx="10"/>
          </p:nvPr>
        </p:nvSpPr>
        <p:spPr/>
        <p:txBody>
          <a:bodyPr/>
          <a:lstStyle/>
          <a:p>
            <a:endParaRPr lang="en-US"/>
          </a:p>
        </p:txBody>
      </p:sp>
      <p:sp>
        <p:nvSpPr>
          <p:cNvPr id="7" name="Rectangle 6">
            <a:extLst>
              <a:ext uri="{FF2B5EF4-FFF2-40B4-BE49-F238E27FC236}">
                <a16:creationId xmlns:a16="http://schemas.microsoft.com/office/drawing/2014/main" id="{ECCEB9A0-0A20-E945-80BF-DD2ACF8C60AE}"/>
              </a:ext>
            </a:extLst>
          </p:cNvPr>
          <p:cNvSpPr/>
          <p:nvPr/>
        </p:nvSpPr>
        <p:spPr>
          <a:xfrm>
            <a:off x="-1" y="1"/>
            <a:ext cx="9144001" cy="333152"/>
          </a:xfrm>
          <a:prstGeom prst="rect">
            <a:avLst/>
          </a:prstGeom>
          <a:solidFill>
            <a:srgbClr val="EA76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083587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2A093-74D9-CA49-ABCB-DE9D2C1959E8}"/>
              </a:ext>
            </a:extLst>
          </p:cNvPr>
          <p:cNvSpPr>
            <a:spLocks noGrp="1"/>
          </p:cNvSpPr>
          <p:nvPr>
            <p:ph type="title"/>
          </p:nvPr>
        </p:nvSpPr>
        <p:spPr/>
        <p:txBody>
          <a:bodyPr/>
          <a:lstStyle/>
          <a:p>
            <a:r>
              <a:rPr lang="en-US" dirty="0"/>
              <a:t>Hotspot patrol can change officers’ </a:t>
            </a:r>
            <a:br>
              <a:rPr lang="en-US" dirty="0"/>
            </a:br>
            <a:r>
              <a:rPr lang="en-US" dirty="0"/>
              <a:t>understanding of communities</a:t>
            </a:r>
          </a:p>
        </p:txBody>
      </p:sp>
      <p:sp>
        <p:nvSpPr>
          <p:cNvPr id="3" name="Content Placeholder 2">
            <a:extLst>
              <a:ext uri="{FF2B5EF4-FFF2-40B4-BE49-F238E27FC236}">
                <a16:creationId xmlns:a16="http://schemas.microsoft.com/office/drawing/2014/main" id="{D9C1B828-3ED3-2549-BFD4-1DDED69D08A1}"/>
              </a:ext>
            </a:extLst>
          </p:cNvPr>
          <p:cNvSpPr>
            <a:spLocks noGrp="1"/>
          </p:cNvSpPr>
          <p:nvPr>
            <p:ph idx="1"/>
          </p:nvPr>
        </p:nvSpPr>
        <p:spPr>
          <a:xfrm>
            <a:off x="359998" y="1286847"/>
            <a:ext cx="7018702" cy="3274754"/>
          </a:xfrm>
        </p:spPr>
        <p:txBody>
          <a:bodyPr/>
          <a:lstStyle/>
          <a:p>
            <a:r>
              <a:rPr lang="en-US" dirty="0"/>
              <a:t>“officers responded that they gained an understanding of ‘good’ people's problems, giving them a different vantage point from officers who had never walked the beat”</a:t>
            </a:r>
          </a:p>
        </p:txBody>
      </p:sp>
      <p:sp>
        <p:nvSpPr>
          <p:cNvPr id="5" name="Text Placeholder 4">
            <a:extLst>
              <a:ext uri="{FF2B5EF4-FFF2-40B4-BE49-F238E27FC236}">
                <a16:creationId xmlns:a16="http://schemas.microsoft.com/office/drawing/2014/main" id="{E6EF80E9-F605-9D49-B8BA-62EE36A2729C}"/>
              </a:ext>
            </a:extLst>
          </p:cNvPr>
          <p:cNvSpPr>
            <a:spLocks noGrp="1"/>
          </p:cNvSpPr>
          <p:nvPr>
            <p:ph type="body" sz="quarter" idx="10"/>
          </p:nvPr>
        </p:nvSpPr>
        <p:spPr>
          <a:xfrm>
            <a:off x="359999" y="4588448"/>
            <a:ext cx="6713901" cy="399601"/>
          </a:xfrm>
        </p:spPr>
        <p:txBody>
          <a:bodyPr/>
          <a:lstStyle/>
          <a:p>
            <a:r>
              <a:rPr lang="en-US" dirty="0"/>
              <a:t>Source:	J Wood, E </a:t>
            </a:r>
            <a:r>
              <a:rPr lang="en-US" dirty="0" err="1"/>
              <a:t>Sorg</a:t>
            </a:r>
            <a:r>
              <a:rPr lang="en-US" dirty="0"/>
              <a:t>, E Groff, J Ratcliffe &amp; C Taylor. 2014. </a:t>
            </a:r>
            <a:r>
              <a:rPr lang="en-US" dirty="0">
                <a:hlinkClick r:id="rId2"/>
              </a:rPr>
              <a:t>Cops as treatment providers: realities and ironies of police work in a foot patrol experiment</a:t>
            </a:r>
            <a:r>
              <a:rPr lang="en-US" dirty="0"/>
              <a:t>. </a:t>
            </a:r>
            <a:r>
              <a:rPr lang="en-US" i="1" dirty="0"/>
              <a:t>Policing and Society </a:t>
            </a:r>
            <a:r>
              <a:rPr lang="en-US" dirty="0"/>
              <a:t>24(3):362–379.</a:t>
            </a:r>
          </a:p>
        </p:txBody>
      </p:sp>
    </p:spTree>
    <p:extLst>
      <p:ext uri="{BB962C8B-B14F-4D97-AF65-F5344CB8AC3E}">
        <p14:creationId xmlns:p14="http://schemas.microsoft.com/office/powerpoint/2010/main" val="33629313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2A093-74D9-CA49-ABCB-DE9D2C1959E8}"/>
              </a:ext>
            </a:extLst>
          </p:cNvPr>
          <p:cNvSpPr>
            <a:spLocks noGrp="1"/>
          </p:cNvSpPr>
          <p:nvPr>
            <p:ph type="title"/>
          </p:nvPr>
        </p:nvSpPr>
        <p:spPr/>
        <p:txBody>
          <a:bodyPr/>
          <a:lstStyle/>
          <a:p>
            <a:r>
              <a:rPr lang="en-US" dirty="0"/>
              <a:t>Hotspot patrol can change officers’ </a:t>
            </a:r>
            <a:br>
              <a:rPr lang="en-US" dirty="0"/>
            </a:br>
            <a:r>
              <a:rPr lang="en-US" dirty="0"/>
              <a:t>understanding of communities</a:t>
            </a:r>
          </a:p>
        </p:txBody>
      </p:sp>
      <p:sp>
        <p:nvSpPr>
          <p:cNvPr id="3" name="Content Placeholder 2">
            <a:extLst>
              <a:ext uri="{FF2B5EF4-FFF2-40B4-BE49-F238E27FC236}">
                <a16:creationId xmlns:a16="http://schemas.microsoft.com/office/drawing/2014/main" id="{D9C1B828-3ED3-2549-BFD4-1DDED69D08A1}"/>
              </a:ext>
            </a:extLst>
          </p:cNvPr>
          <p:cNvSpPr>
            <a:spLocks noGrp="1"/>
          </p:cNvSpPr>
          <p:nvPr>
            <p:ph idx="1"/>
          </p:nvPr>
        </p:nvSpPr>
        <p:spPr>
          <a:xfrm>
            <a:off x="359998" y="1286847"/>
            <a:ext cx="7018702" cy="3274754"/>
          </a:xfrm>
        </p:spPr>
        <p:txBody>
          <a:bodyPr>
            <a:normAutofit/>
          </a:bodyPr>
          <a:lstStyle/>
          <a:p>
            <a:r>
              <a:rPr lang="en-US" dirty="0"/>
              <a:t>“‘[police] were surprised at how the residents rarely had crime concerns, but were more interested in resolving quality of life issues (the trash, nuisance </a:t>
            </a:r>
            <a:r>
              <a:rPr lang="en-US" dirty="0" err="1"/>
              <a:t>neighbours</a:t>
            </a:r>
            <a:r>
              <a:rPr lang="en-US" dirty="0"/>
              <a:t>, and unruly youths) ’”</a:t>
            </a:r>
          </a:p>
        </p:txBody>
      </p:sp>
      <p:sp>
        <p:nvSpPr>
          <p:cNvPr id="5" name="Text Placeholder 4">
            <a:extLst>
              <a:ext uri="{FF2B5EF4-FFF2-40B4-BE49-F238E27FC236}">
                <a16:creationId xmlns:a16="http://schemas.microsoft.com/office/drawing/2014/main" id="{E6EF80E9-F605-9D49-B8BA-62EE36A2729C}"/>
              </a:ext>
            </a:extLst>
          </p:cNvPr>
          <p:cNvSpPr>
            <a:spLocks noGrp="1"/>
          </p:cNvSpPr>
          <p:nvPr>
            <p:ph type="body" sz="quarter" idx="10"/>
          </p:nvPr>
        </p:nvSpPr>
        <p:spPr>
          <a:xfrm>
            <a:off x="359999" y="4588448"/>
            <a:ext cx="6713901" cy="399601"/>
          </a:xfrm>
        </p:spPr>
        <p:txBody>
          <a:bodyPr/>
          <a:lstStyle/>
          <a:p>
            <a:r>
              <a:rPr lang="en-US" dirty="0"/>
              <a:t>Source:	J Wood, E </a:t>
            </a:r>
            <a:r>
              <a:rPr lang="en-US" dirty="0" err="1"/>
              <a:t>Sorg</a:t>
            </a:r>
            <a:r>
              <a:rPr lang="en-US" dirty="0"/>
              <a:t>, E Groff, J Ratcliffe &amp; C Taylor. 2014. </a:t>
            </a:r>
            <a:r>
              <a:rPr lang="en-US" dirty="0">
                <a:hlinkClick r:id="rId2"/>
              </a:rPr>
              <a:t>Cops as treatment providers: realities and ironies of police work in a foot patrol experiment</a:t>
            </a:r>
            <a:r>
              <a:rPr lang="en-US" dirty="0"/>
              <a:t>. </a:t>
            </a:r>
            <a:r>
              <a:rPr lang="en-US" i="1" dirty="0"/>
              <a:t>Policing and Society </a:t>
            </a:r>
            <a:r>
              <a:rPr lang="en-US" dirty="0"/>
              <a:t>24(3):362–379.</a:t>
            </a:r>
          </a:p>
        </p:txBody>
      </p:sp>
    </p:spTree>
    <p:extLst>
      <p:ext uri="{BB962C8B-B14F-4D97-AF65-F5344CB8AC3E}">
        <p14:creationId xmlns:p14="http://schemas.microsoft.com/office/powerpoint/2010/main" val="1242140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BA022-A119-4842-B17A-29F2E8FE61B0}"/>
              </a:ext>
            </a:extLst>
          </p:cNvPr>
          <p:cNvSpPr>
            <a:spLocks noGrp="1"/>
          </p:cNvSpPr>
          <p:nvPr>
            <p:ph type="title"/>
          </p:nvPr>
        </p:nvSpPr>
        <p:spPr/>
        <p:txBody>
          <a:bodyPr/>
          <a:lstStyle/>
          <a:p>
            <a:r>
              <a:rPr lang="en-US" dirty="0"/>
              <a:t>Local knowledge can change </a:t>
            </a:r>
            <a:br>
              <a:rPr lang="en-US" dirty="0"/>
            </a:br>
            <a:r>
              <a:rPr lang="en-US" dirty="0"/>
              <a:t>officers’ choice of tactics</a:t>
            </a:r>
          </a:p>
        </p:txBody>
      </p:sp>
      <p:sp>
        <p:nvSpPr>
          <p:cNvPr id="3" name="Content Placeholder 2">
            <a:extLst>
              <a:ext uri="{FF2B5EF4-FFF2-40B4-BE49-F238E27FC236}">
                <a16:creationId xmlns:a16="http://schemas.microsoft.com/office/drawing/2014/main" id="{B9711978-ACF6-2943-B4D9-AA2FF8891E07}"/>
              </a:ext>
            </a:extLst>
          </p:cNvPr>
          <p:cNvSpPr>
            <a:spLocks noGrp="1"/>
          </p:cNvSpPr>
          <p:nvPr>
            <p:ph idx="1"/>
          </p:nvPr>
        </p:nvSpPr>
        <p:spPr/>
        <p:txBody>
          <a:bodyPr/>
          <a:lstStyle/>
          <a:p>
            <a:r>
              <a:rPr lang="en-US" dirty="0"/>
              <a:t>“[the] decision to give [a man drinking in public] a free pass … was driven in large part by the fact that he was a known resident … had he been an outsider, [the officers] stated, he would have been brought in”</a:t>
            </a:r>
          </a:p>
        </p:txBody>
      </p:sp>
      <p:sp>
        <p:nvSpPr>
          <p:cNvPr id="4" name="Text Placeholder 3">
            <a:extLst>
              <a:ext uri="{FF2B5EF4-FFF2-40B4-BE49-F238E27FC236}">
                <a16:creationId xmlns:a16="http://schemas.microsoft.com/office/drawing/2014/main" id="{19B57A20-F267-0D4E-9BDD-1B4A2EDB2483}"/>
              </a:ext>
            </a:extLst>
          </p:cNvPr>
          <p:cNvSpPr>
            <a:spLocks noGrp="1"/>
          </p:cNvSpPr>
          <p:nvPr>
            <p:ph type="body" sz="quarter" idx="10"/>
          </p:nvPr>
        </p:nvSpPr>
        <p:spPr>
          <a:xfrm>
            <a:off x="359999" y="4588448"/>
            <a:ext cx="6675801" cy="399601"/>
          </a:xfrm>
        </p:spPr>
        <p:txBody>
          <a:bodyPr>
            <a:normAutofit/>
          </a:bodyPr>
          <a:lstStyle/>
          <a:p>
            <a:r>
              <a:rPr lang="en-US" dirty="0"/>
              <a:t>Source:	J Wood, E </a:t>
            </a:r>
            <a:r>
              <a:rPr lang="en-US" dirty="0" err="1"/>
              <a:t>Sorg</a:t>
            </a:r>
            <a:r>
              <a:rPr lang="en-US" dirty="0"/>
              <a:t>, E Groff, J Ratcliffe &amp; C Taylor. 2014. </a:t>
            </a:r>
            <a:r>
              <a:rPr lang="en-US" dirty="0">
                <a:hlinkClick r:id="rId2"/>
              </a:rPr>
              <a:t>Cops as treatment providers: realities and ironies of police work in a foot patrol experiment</a:t>
            </a:r>
            <a:r>
              <a:rPr lang="en-US" dirty="0"/>
              <a:t>. </a:t>
            </a:r>
            <a:r>
              <a:rPr lang="en-US" i="1" dirty="0"/>
              <a:t>Policing and Society </a:t>
            </a:r>
            <a:r>
              <a:rPr lang="en-US" dirty="0"/>
              <a:t>24(3):362–379.</a:t>
            </a:r>
          </a:p>
        </p:txBody>
      </p:sp>
    </p:spTree>
    <p:extLst>
      <p:ext uri="{BB962C8B-B14F-4D97-AF65-F5344CB8AC3E}">
        <p14:creationId xmlns:p14="http://schemas.microsoft.com/office/powerpoint/2010/main" val="42608409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04F21-AA72-2447-92D8-43904788B983}"/>
              </a:ext>
            </a:extLst>
          </p:cNvPr>
          <p:cNvSpPr>
            <a:spLocks noGrp="1"/>
          </p:cNvSpPr>
          <p:nvPr>
            <p:ph type="title"/>
          </p:nvPr>
        </p:nvSpPr>
        <p:spPr/>
        <p:txBody>
          <a:bodyPr/>
          <a:lstStyle/>
          <a:p>
            <a:r>
              <a:rPr lang="en-US" dirty="0"/>
              <a:t>Officers may stray </a:t>
            </a:r>
            <a:br>
              <a:rPr lang="en-US" dirty="0"/>
            </a:br>
            <a:r>
              <a:rPr lang="en-US" dirty="0"/>
              <a:t>from hotspots</a:t>
            </a:r>
          </a:p>
        </p:txBody>
      </p:sp>
      <p:sp>
        <p:nvSpPr>
          <p:cNvPr id="3" name="Content Placeholder 2">
            <a:extLst>
              <a:ext uri="{FF2B5EF4-FFF2-40B4-BE49-F238E27FC236}">
                <a16:creationId xmlns:a16="http://schemas.microsoft.com/office/drawing/2014/main" id="{53AFC412-46E1-9A4A-9AB4-CEF8CFE85B7F}"/>
              </a:ext>
            </a:extLst>
          </p:cNvPr>
          <p:cNvSpPr>
            <a:spLocks noGrp="1"/>
          </p:cNvSpPr>
          <p:nvPr>
            <p:ph idx="1"/>
          </p:nvPr>
        </p:nvSpPr>
        <p:spPr>
          <a:xfrm>
            <a:off x="359998" y="1286847"/>
            <a:ext cx="3384769" cy="3274754"/>
          </a:xfrm>
        </p:spPr>
        <p:txBody>
          <a:bodyPr/>
          <a:lstStyle/>
          <a:p>
            <a:pPr>
              <a:lnSpc>
                <a:spcPct val="140000"/>
              </a:lnSpc>
            </a:pPr>
            <a:r>
              <a:rPr lang="en-US" dirty="0"/>
              <a:t>“all [officers] reported patrolling at locations outside [the] foot beats that they were initially assigned to patrol”</a:t>
            </a:r>
          </a:p>
        </p:txBody>
      </p:sp>
      <p:sp>
        <p:nvSpPr>
          <p:cNvPr id="7" name="Text Placeholder 6">
            <a:extLst>
              <a:ext uri="{FF2B5EF4-FFF2-40B4-BE49-F238E27FC236}">
                <a16:creationId xmlns:a16="http://schemas.microsoft.com/office/drawing/2014/main" id="{F69B4839-DF8C-3146-9CAC-493B8B0AADEF}"/>
              </a:ext>
            </a:extLst>
          </p:cNvPr>
          <p:cNvSpPr>
            <a:spLocks noGrp="1"/>
          </p:cNvSpPr>
          <p:nvPr>
            <p:ph type="body" sz="quarter" idx="10"/>
          </p:nvPr>
        </p:nvSpPr>
        <p:spPr/>
        <p:txBody>
          <a:bodyPr/>
          <a:lstStyle/>
          <a:p>
            <a:r>
              <a:rPr lang="en-US" dirty="0"/>
              <a:t>Source:	E </a:t>
            </a:r>
            <a:r>
              <a:rPr lang="en-US" dirty="0" err="1"/>
              <a:t>Sorg</a:t>
            </a:r>
            <a:r>
              <a:rPr lang="en-US" dirty="0"/>
              <a:t>, J Wood, E Groff &amp; J Ratcliffe. 2014. </a:t>
            </a:r>
            <a:r>
              <a:rPr lang="en-US" dirty="0">
                <a:hlinkClick r:id="rId2"/>
              </a:rPr>
              <a:t>Boundary Adherence during Place-based Policing Evaluations: A Research Note</a:t>
            </a:r>
            <a:r>
              <a:rPr lang="en-US" dirty="0"/>
              <a:t>. </a:t>
            </a:r>
            <a:r>
              <a:rPr lang="en-US" i="1" dirty="0"/>
              <a:t>Journal of Research in Crime and Delinquency </a:t>
            </a:r>
            <a:r>
              <a:rPr lang="en-US" dirty="0"/>
              <a:t>51(3):377–393.</a:t>
            </a:r>
          </a:p>
        </p:txBody>
      </p:sp>
      <p:pic>
        <p:nvPicPr>
          <p:cNvPr id="6" name="Picture 5">
            <a:extLst>
              <a:ext uri="{FF2B5EF4-FFF2-40B4-BE49-F238E27FC236}">
                <a16:creationId xmlns:a16="http://schemas.microsoft.com/office/drawing/2014/main" id="{34A35F5D-842C-544D-8B04-4663D6302CD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744767" y="581899"/>
            <a:ext cx="5039233" cy="3979702"/>
          </a:xfrm>
          <a:prstGeom prst="rect">
            <a:avLst/>
          </a:prstGeom>
        </p:spPr>
      </p:pic>
    </p:spTree>
    <p:extLst>
      <p:ext uri="{BB962C8B-B14F-4D97-AF65-F5344CB8AC3E}">
        <p14:creationId xmlns:p14="http://schemas.microsoft.com/office/powerpoint/2010/main" val="186663446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4F62528-E5E0-5D4B-9EBE-1F7DBF34F110}"/>
              </a:ext>
            </a:extLst>
          </p:cNvPr>
          <p:cNvSpPr>
            <a:spLocks noGrp="1"/>
          </p:cNvSpPr>
          <p:nvPr>
            <p:ph type="ctrTitle"/>
          </p:nvPr>
        </p:nvSpPr>
        <p:spPr/>
        <p:txBody>
          <a:bodyPr/>
          <a:lstStyle/>
          <a:p>
            <a:r>
              <a:rPr lang="en-US" dirty="0"/>
              <a:t>How might officers react to hotspot policing?</a:t>
            </a:r>
          </a:p>
        </p:txBody>
      </p:sp>
    </p:spTree>
    <p:extLst>
      <p:ext uri="{BB962C8B-B14F-4D97-AF65-F5344CB8AC3E}">
        <p14:creationId xmlns:p14="http://schemas.microsoft.com/office/powerpoint/2010/main" val="9221103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D546A135-2718-6244-B820-2CB64E13D714}"/>
              </a:ext>
            </a:extLst>
          </p:cNvPr>
          <p:cNvPicPr>
            <a:picLocks noGrp="1" noChangeAspect="1"/>
          </p:cNvPicPr>
          <p:nvPr>
            <p:ph idx="1"/>
          </p:nvPr>
        </p:nvPicPr>
        <p:blipFill>
          <a:blip r:embed="rId2"/>
          <a:stretch>
            <a:fillRect/>
          </a:stretch>
        </p:blipFill>
        <p:spPr>
          <a:xfrm>
            <a:off x="359999" y="488767"/>
            <a:ext cx="8424002" cy="4099681"/>
          </a:xfrm>
          <a:prstGeom prst="rect">
            <a:avLst/>
          </a:prstGeom>
        </p:spPr>
      </p:pic>
      <p:sp>
        <p:nvSpPr>
          <p:cNvPr id="4" name="Text Placeholder 3">
            <a:extLst>
              <a:ext uri="{FF2B5EF4-FFF2-40B4-BE49-F238E27FC236}">
                <a16:creationId xmlns:a16="http://schemas.microsoft.com/office/drawing/2014/main" id="{5D990067-23C6-5048-AFC0-72969B44EA96}"/>
              </a:ext>
            </a:extLst>
          </p:cNvPr>
          <p:cNvSpPr>
            <a:spLocks noGrp="1"/>
          </p:cNvSpPr>
          <p:nvPr>
            <p:ph type="body" sz="quarter" idx="10"/>
          </p:nvPr>
        </p:nvSpPr>
        <p:spPr/>
        <p:txBody>
          <a:bodyPr/>
          <a:lstStyle/>
          <a:p>
            <a:r>
              <a:rPr lang="en-US" dirty="0"/>
              <a:t>Source:	J Ratcliffe. </a:t>
            </a:r>
            <a:r>
              <a:rPr lang="en-US" i="1" dirty="0"/>
              <a:t>Reducing Crime: a companion for police leaders</a:t>
            </a:r>
            <a:r>
              <a:rPr lang="en-US" dirty="0"/>
              <a:t>. p 194.</a:t>
            </a:r>
          </a:p>
        </p:txBody>
      </p:sp>
    </p:spTree>
    <p:extLst>
      <p:ext uri="{BB962C8B-B14F-4D97-AF65-F5344CB8AC3E}">
        <p14:creationId xmlns:p14="http://schemas.microsoft.com/office/powerpoint/2010/main" val="26223603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BC7F390-9DCA-0D4D-A6B0-B4C0F0C01D59}"/>
              </a:ext>
            </a:extLst>
          </p:cNvPr>
          <p:cNvSpPr>
            <a:spLocks noGrp="1"/>
          </p:cNvSpPr>
          <p:nvPr>
            <p:ph idx="1"/>
          </p:nvPr>
        </p:nvSpPr>
        <p:spPr/>
        <p:txBody>
          <a:bodyPr/>
          <a:lstStyle/>
          <a:p>
            <a:r>
              <a:rPr lang="en-US" dirty="0"/>
              <a:t>Most hotspot policing studies have not asked officers anything about it</a:t>
            </a:r>
          </a:p>
          <a:p>
            <a:r>
              <a:rPr lang="en-US" dirty="0"/>
              <a:t>↓</a:t>
            </a:r>
          </a:p>
          <a:p>
            <a:r>
              <a:rPr lang="en-US" dirty="0"/>
              <a:t>We know less about what officers think</a:t>
            </a:r>
          </a:p>
        </p:txBody>
      </p:sp>
    </p:spTree>
    <p:extLst>
      <p:ext uri="{BB962C8B-B14F-4D97-AF65-F5344CB8AC3E}">
        <p14:creationId xmlns:p14="http://schemas.microsoft.com/office/powerpoint/2010/main" val="38378664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F2A093-74D9-CA49-ABCB-DE9D2C1959E8}"/>
              </a:ext>
            </a:extLst>
          </p:cNvPr>
          <p:cNvSpPr>
            <a:spLocks noGrp="1"/>
          </p:cNvSpPr>
          <p:nvPr>
            <p:ph type="title"/>
          </p:nvPr>
        </p:nvSpPr>
        <p:spPr/>
        <p:txBody>
          <a:bodyPr/>
          <a:lstStyle/>
          <a:p>
            <a:r>
              <a:rPr lang="en-US" dirty="0"/>
              <a:t>Officers generally like foot patrol</a:t>
            </a:r>
          </a:p>
        </p:txBody>
      </p:sp>
      <p:sp>
        <p:nvSpPr>
          <p:cNvPr id="3" name="Content Placeholder 2">
            <a:extLst>
              <a:ext uri="{FF2B5EF4-FFF2-40B4-BE49-F238E27FC236}">
                <a16:creationId xmlns:a16="http://schemas.microsoft.com/office/drawing/2014/main" id="{D9C1B828-3ED3-2549-BFD4-1DDED69D08A1}"/>
              </a:ext>
            </a:extLst>
          </p:cNvPr>
          <p:cNvSpPr>
            <a:spLocks noGrp="1"/>
          </p:cNvSpPr>
          <p:nvPr>
            <p:ph idx="1"/>
          </p:nvPr>
        </p:nvSpPr>
        <p:spPr>
          <a:xfrm>
            <a:off x="359998" y="1286847"/>
            <a:ext cx="7018702" cy="3274754"/>
          </a:xfrm>
        </p:spPr>
        <p:txBody>
          <a:bodyPr/>
          <a:lstStyle/>
          <a:p>
            <a:r>
              <a:rPr lang="en-US" dirty="0"/>
              <a:t>“I think that’s how you get to know people. When people see you’re out walking, they’re more likely to come up and talk to you than when you’re driving by in the car”</a:t>
            </a:r>
          </a:p>
        </p:txBody>
      </p:sp>
      <p:sp>
        <p:nvSpPr>
          <p:cNvPr id="5" name="Text Placeholder 4">
            <a:extLst>
              <a:ext uri="{FF2B5EF4-FFF2-40B4-BE49-F238E27FC236}">
                <a16:creationId xmlns:a16="http://schemas.microsoft.com/office/drawing/2014/main" id="{E6EF80E9-F605-9D49-B8BA-62EE36A2729C}"/>
              </a:ext>
            </a:extLst>
          </p:cNvPr>
          <p:cNvSpPr>
            <a:spLocks noGrp="1"/>
          </p:cNvSpPr>
          <p:nvPr>
            <p:ph type="body" sz="quarter" idx="10"/>
          </p:nvPr>
        </p:nvSpPr>
        <p:spPr>
          <a:xfrm>
            <a:off x="359999" y="4588448"/>
            <a:ext cx="7018701" cy="399601"/>
          </a:xfrm>
        </p:spPr>
        <p:txBody>
          <a:bodyPr/>
          <a:lstStyle/>
          <a:p>
            <a:r>
              <a:rPr lang="en-US" dirty="0"/>
              <a:t>Source:	C Haberman &amp; W Stiver. 2019. </a:t>
            </a:r>
            <a:r>
              <a:rPr lang="en-US" dirty="0">
                <a:hlinkClick r:id="rId2"/>
              </a:rPr>
              <a:t>Using officers’ perspectives to guide the implementation of hot spots foot patrols</a:t>
            </a:r>
            <a:r>
              <a:rPr lang="en-US" dirty="0"/>
              <a:t>. </a:t>
            </a:r>
            <a:r>
              <a:rPr lang="en-US" i="1" dirty="0"/>
              <a:t>Policing and Society</a:t>
            </a:r>
            <a:r>
              <a:rPr lang="en-US" dirty="0"/>
              <a:t> (advanced online).</a:t>
            </a:r>
          </a:p>
        </p:txBody>
      </p:sp>
    </p:spTree>
    <p:extLst>
      <p:ext uri="{BB962C8B-B14F-4D97-AF65-F5344CB8AC3E}">
        <p14:creationId xmlns:p14="http://schemas.microsoft.com/office/powerpoint/2010/main" val="3390799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descr="A person standing in front of a building&#10;&#10;Description automatically generated">
            <a:hlinkClick r:id="rId2"/>
            <a:extLst>
              <a:ext uri="{FF2B5EF4-FFF2-40B4-BE49-F238E27FC236}">
                <a16:creationId xmlns:a16="http://schemas.microsoft.com/office/drawing/2014/main" id="{6590DE9D-553B-2245-9516-832F18195231}"/>
              </a:ext>
            </a:extLst>
          </p:cNvPr>
          <p:cNvPicPr>
            <a:picLocks noGrp="1" noChangeAspect="1"/>
          </p:cNvPicPr>
          <p:nvPr>
            <p:ph idx="1"/>
          </p:nvPr>
        </p:nvPicPr>
        <p:blipFill rotWithShape="1">
          <a:blip r:embed="rId3" cstate="screen">
            <a:extLst>
              <a:ext uri="{28A0092B-C50C-407E-A947-70E740481C1C}">
                <a14:useLocalDpi xmlns:a14="http://schemas.microsoft.com/office/drawing/2010/main"/>
              </a:ext>
            </a:extLst>
          </a:blip>
          <a:srcRect/>
          <a:stretch/>
        </p:blipFill>
        <p:spPr>
          <a:xfrm>
            <a:off x="0" y="0"/>
            <a:ext cx="9144000" cy="5143500"/>
          </a:xfrm>
        </p:spPr>
      </p:pic>
      <p:sp>
        <p:nvSpPr>
          <p:cNvPr id="9" name="Rectangle 8">
            <a:extLst>
              <a:ext uri="{FF2B5EF4-FFF2-40B4-BE49-F238E27FC236}">
                <a16:creationId xmlns:a16="http://schemas.microsoft.com/office/drawing/2014/main" id="{B15701ED-5E0E-0543-912B-7140D9A2C13F}"/>
              </a:ext>
            </a:extLst>
          </p:cNvPr>
          <p:cNvSpPr/>
          <p:nvPr/>
        </p:nvSpPr>
        <p:spPr>
          <a:xfrm>
            <a:off x="-1" y="1"/>
            <a:ext cx="9144001" cy="333152"/>
          </a:xfrm>
          <a:prstGeom prst="rect">
            <a:avLst/>
          </a:prstGeom>
          <a:solidFill>
            <a:srgbClr val="EA76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8769685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20635-9638-894E-BB25-08EDB9F5A90F}"/>
              </a:ext>
            </a:extLst>
          </p:cNvPr>
          <p:cNvSpPr>
            <a:spLocks noGrp="1"/>
          </p:cNvSpPr>
          <p:nvPr>
            <p:ph type="title"/>
          </p:nvPr>
        </p:nvSpPr>
        <p:spPr/>
        <p:txBody>
          <a:bodyPr/>
          <a:lstStyle/>
          <a:p>
            <a:r>
              <a:rPr lang="en-US" dirty="0"/>
              <a:t>Officers think hotspot foot patrol </a:t>
            </a:r>
            <a:br>
              <a:rPr lang="en-US" dirty="0"/>
            </a:br>
            <a:r>
              <a:rPr lang="en-US" dirty="0"/>
              <a:t>increases intelligence gathering</a:t>
            </a:r>
          </a:p>
        </p:txBody>
      </p:sp>
      <p:sp>
        <p:nvSpPr>
          <p:cNvPr id="3" name="Content Placeholder 2">
            <a:extLst>
              <a:ext uri="{FF2B5EF4-FFF2-40B4-BE49-F238E27FC236}">
                <a16:creationId xmlns:a16="http://schemas.microsoft.com/office/drawing/2014/main" id="{4B6835F2-9FE1-6243-89D3-24E0B751A4E3}"/>
              </a:ext>
            </a:extLst>
          </p:cNvPr>
          <p:cNvSpPr>
            <a:spLocks noGrp="1"/>
          </p:cNvSpPr>
          <p:nvPr>
            <p:ph idx="1"/>
          </p:nvPr>
        </p:nvSpPr>
        <p:spPr>
          <a:xfrm>
            <a:off x="359998" y="1286847"/>
            <a:ext cx="7971202" cy="3274754"/>
          </a:xfrm>
        </p:spPr>
        <p:txBody>
          <a:bodyPr>
            <a:normAutofit/>
          </a:bodyPr>
          <a:lstStyle/>
          <a:p>
            <a:r>
              <a:rPr lang="en-US" dirty="0"/>
              <a:t>“‘[People will] voice their concerns that they normally don’t want to call in and have an officer respond to … ’</a:t>
            </a:r>
          </a:p>
          <a:p>
            <a:r>
              <a:rPr lang="en-US" dirty="0"/>
              <a:t>‘[Y]</a:t>
            </a:r>
            <a:r>
              <a:rPr lang="en-US" dirty="0" err="1"/>
              <a:t>ou</a:t>
            </a:r>
            <a:r>
              <a:rPr lang="en-US" dirty="0"/>
              <a:t> get to really know who belongs, who doesn’t belong … the people that live and, or, work in that area, and the people that … are potentially causing crime in that area … ’”</a:t>
            </a:r>
          </a:p>
        </p:txBody>
      </p:sp>
      <p:sp>
        <p:nvSpPr>
          <p:cNvPr id="4" name="Text Placeholder 3">
            <a:extLst>
              <a:ext uri="{FF2B5EF4-FFF2-40B4-BE49-F238E27FC236}">
                <a16:creationId xmlns:a16="http://schemas.microsoft.com/office/drawing/2014/main" id="{764E4984-4138-5842-BECF-A9CE0B3945EA}"/>
              </a:ext>
            </a:extLst>
          </p:cNvPr>
          <p:cNvSpPr>
            <a:spLocks noGrp="1"/>
          </p:cNvSpPr>
          <p:nvPr>
            <p:ph type="body" sz="quarter" idx="10"/>
          </p:nvPr>
        </p:nvSpPr>
        <p:spPr>
          <a:xfrm>
            <a:off x="359999" y="4588448"/>
            <a:ext cx="6980601" cy="399601"/>
          </a:xfrm>
        </p:spPr>
        <p:txBody>
          <a:bodyPr>
            <a:normAutofit/>
          </a:bodyPr>
          <a:lstStyle/>
          <a:p>
            <a:r>
              <a:rPr lang="en-US" dirty="0"/>
              <a:t>Source:	C Haberman &amp; W Stiver. 2019. </a:t>
            </a:r>
            <a:r>
              <a:rPr lang="en-US" dirty="0">
                <a:hlinkClick r:id="rId2"/>
              </a:rPr>
              <a:t>Using officers’ perspectives to guide the implementation of hot spots foot patrols</a:t>
            </a:r>
            <a:r>
              <a:rPr lang="en-US" dirty="0"/>
              <a:t>. </a:t>
            </a:r>
            <a:r>
              <a:rPr lang="en-US" i="1" dirty="0"/>
              <a:t>Policing and Society</a:t>
            </a:r>
            <a:r>
              <a:rPr lang="en-US" dirty="0"/>
              <a:t> (advanced online).</a:t>
            </a:r>
          </a:p>
        </p:txBody>
      </p:sp>
    </p:spTree>
    <p:extLst>
      <p:ext uri="{BB962C8B-B14F-4D97-AF65-F5344CB8AC3E}">
        <p14:creationId xmlns:p14="http://schemas.microsoft.com/office/powerpoint/2010/main" val="24149197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B4757-239B-A54F-9433-C4C8237A9ADA}"/>
              </a:ext>
            </a:extLst>
          </p:cNvPr>
          <p:cNvSpPr>
            <a:spLocks noGrp="1"/>
          </p:cNvSpPr>
          <p:nvPr>
            <p:ph type="title"/>
          </p:nvPr>
        </p:nvSpPr>
        <p:spPr/>
        <p:txBody>
          <a:bodyPr/>
          <a:lstStyle/>
          <a:p>
            <a:r>
              <a:rPr lang="en-US" dirty="0"/>
              <a:t>Common officer concerns about hotspot patrols</a:t>
            </a:r>
          </a:p>
        </p:txBody>
      </p:sp>
      <p:graphicFrame>
        <p:nvGraphicFramePr>
          <p:cNvPr id="5" name="Content Placeholder 4">
            <a:extLst>
              <a:ext uri="{FF2B5EF4-FFF2-40B4-BE49-F238E27FC236}">
                <a16:creationId xmlns:a16="http://schemas.microsoft.com/office/drawing/2014/main" id="{A733CAE3-6F1E-9A42-9AE4-4CD894BC9C7E}"/>
              </a:ext>
            </a:extLst>
          </p:cNvPr>
          <p:cNvGraphicFramePr>
            <a:graphicFrameLocks noGrp="1"/>
          </p:cNvGraphicFramePr>
          <p:nvPr>
            <p:ph idx="1"/>
            <p:extLst>
              <p:ext uri="{D42A27DB-BD31-4B8C-83A1-F6EECF244321}">
                <p14:modId xmlns:p14="http://schemas.microsoft.com/office/powerpoint/2010/main" val="500330152"/>
              </p:ext>
            </p:extLst>
          </p:nvPr>
        </p:nvGraphicFramePr>
        <p:xfrm>
          <a:off x="360363" y="1287463"/>
          <a:ext cx="8423275" cy="32734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 Placeholder 3">
            <a:extLst>
              <a:ext uri="{FF2B5EF4-FFF2-40B4-BE49-F238E27FC236}">
                <a16:creationId xmlns:a16="http://schemas.microsoft.com/office/drawing/2014/main" id="{4090EBE8-D593-0546-8FD7-4F2A41861FCF}"/>
              </a:ext>
            </a:extLst>
          </p:cNvPr>
          <p:cNvSpPr>
            <a:spLocks noGrp="1"/>
          </p:cNvSpPr>
          <p:nvPr>
            <p:ph type="body" sz="quarter" idx="10"/>
          </p:nvPr>
        </p:nvSpPr>
        <p:spPr>
          <a:xfrm>
            <a:off x="359999" y="4588448"/>
            <a:ext cx="7183801" cy="399601"/>
          </a:xfrm>
        </p:spPr>
        <p:txBody>
          <a:bodyPr>
            <a:normAutofit/>
          </a:bodyPr>
          <a:lstStyle/>
          <a:p>
            <a:r>
              <a:rPr lang="en-US" dirty="0"/>
              <a:t>Source:	C Haberman &amp; W Stiver. 2019. </a:t>
            </a:r>
            <a:r>
              <a:rPr lang="en-US" dirty="0">
                <a:hlinkClick r:id="rId7"/>
              </a:rPr>
              <a:t>Using officers’ perspectives to guide the implementation of hot spots foot patrols</a:t>
            </a:r>
            <a:r>
              <a:rPr lang="en-US" dirty="0"/>
              <a:t>. </a:t>
            </a:r>
            <a:r>
              <a:rPr lang="en-US" i="1" dirty="0"/>
              <a:t>Policing and Society</a:t>
            </a:r>
            <a:r>
              <a:rPr lang="en-US" dirty="0"/>
              <a:t> (advanced online).</a:t>
            </a:r>
          </a:p>
        </p:txBody>
      </p:sp>
    </p:spTree>
    <p:extLst>
      <p:ext uri="{BB962C8B-B14F-4D97-AF65-F5344CB8AC3E}">
        <p14:creationId xmlns:p14="http://schemas.microsoft.com/office/powerpoint/2010/main" val="35344873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graphicEl>
                                              <a:dgm id="{FC6A750C-A1E8-914F-B0D4-FAE6466B5C70}"/>
                                            </p:graphicEl>
                                          </p:spTgt>
                                        </p:tgtEl>
                                        <p:attrNameLst>
                                          <p:attrName>style.visibility</p:attrName>
                                        </p:attrNameLst>
                                      </p:cBhvr>
                                      <p:to>
                                        <p:strVal val="visible"/>
                                      </p:to>
                                    </p:set>
                                    <p:animEffect transition="in" filter="fade">
                                      <p:cBhvr>
                                        <p:cTn id="7" dur="500"/>
                                        <p:tgtEl>
                                          <p:spTgt spid="5">
                                            <p:graphicEl>
                                              <a:dgm id="{FC6A750C-A1E8-914F-B0D4-FAE6466B5C70}"/>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graphicEl>
                                              <a:dgm id="{ADDC95E0-0504-B744-8D20-80DE2203E8AB}"/>
                                            </p:graphicEl>
                                          </p:spTgt>
                                        </p:tgtEl>
                                        <p:attrNameLst>
                                          <p:attrName>style.visibility</p:attrName>
                                        </p:attrNameLst>
                                      </p:cBhvr>
                                      <p:to>
                                        <p:strVal val="visible"/>
                                      </p:to>
                                    </p:set>
                                    <p:animEffect transition="in" filter="fade">
                                      <p:cBhvr>
                                        <p:cTn id="12" dur="500"/>
                                        <p:tgtEl>
                                          <p:spTgt spid="5">
                                            <p:graphicEl>
                                              <a:dgm id="{ADDC95E0-0504-B744-8D20-80DE2203E8AB}"/>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graphicEl>
                                              <a:dgm id="{22952789-C8B5-434B-883B-5083A5B9F360}"/>
                                            </p:graphicEl>
                                          </p:spTgt>
                                        </p:tgtEl>
                                        <p:attrNameLst>
                                          <p:attrName>style.visibility</p:attrName>
                                        </p:attrNameLst>
                                      </p:cBhvr>
                                      <p:to>
                                        <p:strVal val="visible"/>
                                      </p:to>
                                    </p:set>
                                    <p:animEffect transition="in" filter="fade">
                                      <p:cBhvr>
                                        <p:cTn id="17" dur="500"/>
                                        <p:tgtEl>
                                          <p:spTgt spid="5">
                                            <p:graphicEl>
                                              <a:dgm id="{22952789-C8B5-434B-883B-5083A5B9F360}"/>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
                                            <p:graphicEl>
                                              <a:dgm id="{D05B219C-8CB6-5447-8661-9738637EDDFE}"/>
                                            </p:graphicEl>
                                          </p:spTgt>
                                        </p:tgtEl>
                                        <p:attrNameLst>
                                          <p:attrName>style.visibility</p:attrName>
                                        </p:attrNameLst>
                                      </p:cBhvr>
                                      <p:to>
                                        <p:strVal val="visible"/>
                                      </p:to>
                                    </p:set>
                                    <p:animEffect transition="in" filter="fade">
                                      <p:cBhvr>
                                        <p:cTn id="22" dur="500"/>
                                        <p:tgtEl>
                                          <p:spTgt spid="5">
                                            <p:graphicEl>
                                              <a:dgm id="{D05B219C-8CB6-5447-8661-9738637EDDFE}"/>
                                            </p:graphic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
                                            <p:graphicEl>
                                              <a:dgm id="{47BF78B0-C7CE-324C-A35C-DE54B2A757D3}"/>
                                            </p:graphicEl>
                                          </p:spTgt>
                                        </p:tgtEl>
                                        <p:attrNameLst>
                                          <p:attrName>style.visibility</p:attrName>
                                        </p:attrNameLst>
                                      </p:cBhvr>
                                      <p:to>
                                        <p:strVal val="visible"/>
                                      </p:to>
                                    </p:set>
                                    <p:animEffect transition="in" filter="fade">
                                      <p:cBhvr>
                                        <p:cTn id="27" dur="500"/>
                                        <p:tgtEl>
                                          <p:spTgt spid="5">
                                            <p:graphicEl>
                                              <a:dgm id="{47BF78B0-C7CE-324C-A35C-DE54B2A757D3}"/>
                                            </p:graphic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5">
                                            <p:graphicEl>
                                              <a:dgm id="{EB8AB578-B6D9-B54B-B1C7-E4EF5F6C82E4}"/>
                                            </p:graphicEl>
                                          </p:spTgt>
                                        </p:tgtEl>
                                        <p:attrNameLst>
                                          <p:attrName>style.visibility</p:attrName>
                                        </p:attrNameLst>
                                      </p:cBhvr>
                                      <p:to>
                                        <p:strVal val="visible"/>
                                      </p:to>
                                    </p:set>
                                    <p:animEffect transition="in" filter="fade">
                                      <p:cBhvr>
                                        <p:cTn id="32" dur="500"/>
                                        <p:tgtEl>
                                          <p:spTgt spid="5">
                                            <p:graphicEl>
                                              <a:dgm id="{EB8AB578-B6D9-B54B-B1C7-E4EF5F6C82E4}"/>
                                            </p:graphic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5">
                                            <p:graphicEl>
                                              <a:dgm id="{1FA67AC1-08DC-0249-ABF7-E4BF2F752C3D}"/>
                                            </p:graphicEl>
                                          </p:spTgt>
                                        </p:tgtEl>
                                        <p:attrNameLst>
                                          <p:attrName>style.visibility</p:attrName>
                                        </p:attrNameLst>
                                      </p:cBhvr>
                                      <p:to>
                                        <p:strVal val="visible"/>
                                      </p:to>
                                    </p:set>
                                    <p:animEffect transition="in" filter="fade">
                                      <p:cBhvr>
                                        <p:cTn id="37" dur="500"/>
                                        <p:tgtEl>
                                          <p:spTgt spid="5">
                                            <p:graphicEl>
                                              <a:dgm id="{1FA67AC1-08DC-0249-ABF7-E4BF2F752C3D}"/>
                                            </p:graphic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5">
                                            <p:graphicEl>
                                              <a:dgm id="{0A3AFD88-1505-3341-AA43-AA9CFDBE64A2}"/>
                                            </p:graphicEl>
                                          </p:spTgt>
                                        </p:tgtEl>
                                        <p:attrNameLst>
                                          <p:attrName>style.visibility</p:attrName>
                                        </p:attrNameLst>
                                      </p:cBhvr>
                                      <p:to>
                                        <p:strVal val="visible"/>
                                      </p:to>
                                    </p:set>
                                    <p:animEffect transition="in" filter="fade">
                                      <p:cBhvr>
                                        <p:cTn id="42" dur="500"/>
                                        <p:tgtEl>
                                          <p:spTgt spid="5">
                                            <p:graphicEl>
                                              <a:dgm id="{0A3AFD88-1505-3341-AA43-AA9CFDBE64A2}"/>
                                            </p:graphic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5">
                                            <p:graphicEl>
                                              <a:dgm id="{85915AEC-5DB7-F24A-BA7D-EC51A255EA8B}"/>
                                            </p:graphicEl>
                                          </p:spTgt>
                                        </p:tgtEl>
                                        <p:attrNameLst>
                                          <p:attrName>style.visibility</p:attrName>
                                        </p:attrNameLst>
                                      </p:cBhvr>
                                      <p:to>
                                        <p:strVal val="visible"/>
                                      </p:to>
                                    </p:set>
                                    <p:animEffect transition="in" filter="fade">
                                      <p:cBhvr>
                                        <p:cTn id="47" dur="500"/>
                                        <p:tgtEl>
                                          <p:spTgt spid="5">
                                            <p:graphicEl>
                                              <a:dgm id="{85915AEC-5DB7-F24A-BA7D-EC51A255EA8B}"/>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ABBD0FD-B4BB-344D-8A79-05CF895E18C6}"/>
              </a:ext>
            </a:extLst>
          </p:cNvPr>
          <p:cNvSpPr>
            <a:spLocks noGrp="1"/>
          </p:cNvSpPr>
          <p:nvPr>
            <p:ph type="title"/>
          </p:nvPr>
        </p:nvSpPr>
        <p:spPr/>
        <p:txBody>
          <a:bodyPr/>
          <a:lstStyle/>
          <a:p>
            <a:r>
              <a:rPr lang="en-US" dirty="0"/>
              <a:t>Police officers may not like rigid hotspot patrols</a:t>
            </a:r>
          </a:p>
        </p:txBody>
      </p:sp>
      <p:sp>
        <p:nvSpPr>
          <p:cNvPr id="4" name="Content Placeholder 3">
            <a:extLst>
              <a:ext uri="{FF2B5EF4-FFF2-40B4-BE49-F238E27FC236}">
                <a16:creationId xmlns:a16="http://schemas.microsoft.com/office/drawing/2014/main" id="{6CFA920C-D204-484A-9EE9-AB133818CD14}"/>
              </a:ext>
            </a:extLst>
          </p:cNvPr>
          <p:cNvSpPr>
            <a:spLocks noGrp="1"/>
          </p:cNvSpPr>
          <p:nvPr>
            <p:ph idx="1"/>
          </p:nvPr>
        </p:nvSpPr>
        <p:spPr/>
        <p:txBody>
          <a:bodyPr/>
          <a:lstStyle/>
          <a:p>
            <a:r>
              <a:rPr lang="en-US" dirty="0"/>
              <a:t>Officers assigned to hotspots were …</a:t>
            </a:r>
          </a:p>
          <a:p>
            <a:r>
              <a:rPr lang="en-US" dirty="0"/>
              <a:t>… less likely to say hotspot patrols are useful</a:t>
            </a:r>
          </a:p>
          <a:p>
            <a:r>
              <a:rPr lang="en-US" dirty="0"/>
              <a:t>… less likely to believe hotspot policing effective</a:t>
            </a:r>
          </a:p>
          <a:p>
            <a:r>
              <a:rPr lang="en-US" dirty="0"/>
              <a:t>… more likely to say hotspot patrols restrict discretion</a:t>
            </a:r>
          </a:p>
          <a:p>
            <a:r>
              <a:rPr lang="en-US" dirty="0"/>
              <a:t>… </a:t>
            </a:r>
            <a:r>
              <a:rPr lang="en-US" b="1" dirty="0"/>
              <a:t>even though the hotspot patrols reduced crime</a:t>
            </a:r>
          </a:p>
        </p:txBody>
      </p:sp>
      <p:sp>
        <p:nvSpPr>
          <p:cNvPr id="5" name="Text Placeholder 4">
            <a:extLst>
              <a:ext uri="{FF2B5EF4-FFF2-40B4-BE49-F238E27FC236}">
                <a16:creationId xmlns:a16="http://schemas.microsoft.com/office/drawing/2014/main" id="{32795540-B76E-6E4D-9566-464268260871}"/>
              </a:ext>
            </a:extLst>
          </p:cNvPr>
          <p:cNvSpPr>
            <a:spLocks noGrp="1"/>
          </p:cNvSpPr>
          <p:nvPr>
            <p:ph type="body" sz="quarter" idx="10"/>
          </p:nvPr>
        </p:nvSpPr>
        <p:spPr>
          <a:xfrm>
            <a:off x="359999" y="4588448"/>
            <a:ext cx="6688501" cy="399601"/>
          </a:xfrm>
        </p:spPr>
        <p:txBody>
          <a:bodyPr/>
          <a:lstStyle/>
          <a:p>
            <a:r>
              <a:rPr lang="en-US" dirty="0"/>
              <a:t>Source:	N Wain, B Ariel &amp; J </a:t>
            </a:r>
            <a:r>
              <a:rPr lang="en-US" dirty="0" err="1"/>
              <a:t>Tankebe</a:t>
            </a:r>
            <a:r>
              <a:rPr lang="en-US" dirty="0"/>
              <a:t>. </a:t>
            </a:r>
            <a:r>
              <a:rPr lang="en-US" dirty="0">
                <a:hlinkClick r:id="rId2"/>
              </a:rPr>
              <a:t>The collateral consequences of GPS-LED supervision in hot spots policing</a:t>
            </a:r>
            <a:r>
              <a:rPr lang="en-US" dirty="0"/>
              <a:t>. </a:t>
            </a:r>
            <a:r>
              <a:rPr lang="en-US" i="1" dirty="0"/>
              <a:t>Police Practice and Research</a:t>
            </a:r>
            <a:r>
              <a:rPr lang="en-US" dirty="0"/>
              <a:t> 18(4):376–390.</a:t>
            </a:r>
          </a:p>
        </p:txBody>
      </p:sp>
    </p:spTree>
    <p:extLst>
      <p:ext uri="{BB962C8B-B14F-4D97-AF65-F5344CB8AC3E}">
        <p14:creationId xmlns:p14="http://schemas.microsoft.com/office/powerpoint/2010/main" val="15804941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4">
                                            <p:txEl>
                                              <p:pRg st="3" end="3"/>
                                            </p:txEl>
                                          </p:spTgt>
                                        </p:tgtEl>
                                        <p:attrNameLst>
                                          <p:attrName>style.visibility</p:attrName>
                                        </p:attrNameLst>
                                      </p:cBhvr>
                                      <p:to>
                                        <p:strVal val="visible"/>
                                      </p:to>
                                    </p:set>
                                    <p:animEffect transition="in" filter="fade">
                                      <p:cBhvr>
                                        <p:cTn id="22" dur="500"/>
                                        <p:tgtEl>
                                          <p:spTgt spid="4">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7E397-F1FC-424C-B1D1-D0698E2A625A}"/>
              </a:ext>
            </a:extLst>
          </p:cNvPr>
          <p:cNvSpPr>
            <a:spLocks noGrp="1"/>
          </p:cNvSpPr>
          <p:nvPr>
            <p:ph type="title"/>
          </p:nvPr>
        </p:nvSpPr>
        <p:spPr/>
        <p:txBody>
          <a:bodyPr/>
          <a:lstStyle/>
          <a:p>
            <a:r>
              <a:rPr lang="en-US" dirty="0"/>
              <a:t>Police officers may not like rigid hotspot patrols</a:t>
            </a:r>
          </a:p>
        </p:txBody>
      </p:sp>
      <p:sp>
        <p:nvSpPr>
          <p:cNvPr id="3" name="Content Placeholder 2">
            <a:extLst>
              <a:ext uri="{FF2B5EF4-FFF2-40B4-BE49-F238E27FC236}">
                <a16:creationId xmlns:a16="http://schemas.microsoft.com/office/drawing/2014/main" id="{5323DFD2-F7D4-0C44-A2A5-070752D4C8D1}"/>
              </a:ext>
            </a:extLst>
          </p:cNvPr>
          <p:cNvSpPr>
            <a:spLocks noGrp="1"/>
          </p:cNvSpPr>
          <p:nvPr>
            <p:ph idx="1"/>
          </p:nvPr>
        </p:nvSpPr>
        <p:spPr>
          <a:xfrm>
            <a:off x="359998" y="1286847"/>
            <a:ext cx="6739302" cy="3274754"/>
          </a:xfrm>
        </p:spPr>
        <p:txBody>
          <a:bodyPr/>
          <a:lstStyle/>
          <a:p>
            <a:r>
              <a:rPr lang="en-US" dirty="0"/>
              <a:t>“officers … clearly dislike the routinization of their shifts through the use of the 15-min patrols and feel very strongly that this removes their discretion and initiative”</a:t>
            </a:r>
          </a:p>
        </p:txBody>
      </p:sp>
      <p:sp>
        <p:nvSpPr>
          <p:cNvPr id="4" name="Text Placeholder 3">
            <a:extLst>
              <a:ext uri="{FF2B5EF4-FFF2-40B4-BE49-F238E27FC236}">
                <a16:creationId xmlns:a16="http://schemas.microsoft.com/office/drawing/2014/main" id="{D4371541-0315-DA42-A742-67F4FAF29F8F}"/>
              </a:ext>
            </a:extLst>
          </p:cNvPr>
          <p:cNvSpPr>
            <a:spLocks noGrp="1"/>
          </p:cNvSpPr>
          <p:nvPr>
            <p:ph type="body" sz="quarter" idx="10"/>
          </p:nvPr>
        </p:nvSpPr>
        <p:spPr>
          <a:xfrm>
            <a:off x="359999" y="4588448"/>
            <a:ext cx="6739301" cy="399601"/>
          </a:xfrm>
        </p:spPr>
        <p:txBody>
          <a:bodyPr>
            <a:normAutofit/>
          </a:bodyPr>
          <a:lstStyle/>
          <a:p>
            <a:r>
              <a:rPr lang="en-US" dirty="0"/>
              <a:t>Source:	N Wain, B Ariel &amp; J </a:t>
            </a:r>
            <a:r>
              <a:rPr lang="en-US" dirty="0" err="1"/>
              <a:t>Tankebe</a:t>
            </a:r>
            <a:r>
              <a:rPr lang="en-US" dirty="0"/>
              <a:t>. </a:t>
            </a:r>
            <a:r>
              <a:rPr lang="en-US" dirty="0">
                <a:hlinkClick r:id="rId2"/>
              </a:rPr>
              <a:t>The collateral consequences of GPS-LED supervision in hot spots policing</a:t>
            </a:r>
            <a:r>
              <a:rPr lang="en-US" dirty="0"/>
              <a:t>. </a:t>
            </a:r>
            <a:r>
              <a:rPr lang="en-US" i="1" dirty="0"/>
              <a:t>Police Practice and Research</a:t>
            </a:r>
            <a:r>
              <a:rPr lang="en-US" dirty="0"/>
              <a:t> 18(4):376–390.</a:t>
            </a:r>
          </a:p>
        </p:txBody>
      </p:sp>
    </p:spTree>
    <p:extLst>
      <p:ext uri="{BB962C8B-B14F-4D97-AF65-F5344CB8AC3E}">
        <p14:creationId xmlns:p14="http://schemas.microsoft.com/office/powerpoint/2010/main" val="24864795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ABBD0FD-B4BB-344D-8A79-05CF895E18C6}"/>
              </a:ext>
            </a:extLst>
          </p:cNvPr>
          <p:cNvSpPr>
            <a:spLocks noGrp="1"/>
          </p:cNvSpPr>
          <p:nvPr>
            <p:ph type="title"/>
          </p:nvPr>
        </p:nvSpPr>
        <p:spPr/>
        <p:txBody>
          <a:bodyPr/>
          <a:lstStyle/>
          <a:p>
            <a:r>
              <a:rPr lang="en-US" dirty="0"/>
              <a:t>Dislike may not decrease commitment</a:t>
            </a:r>
          </a:p>
        </p:txBody>
      </p:sp>
      <p:sp>
        <p:nvSpPr>
          <p:cNvPr id="4" name="Content Placeholder 3">
            <a:extLst>
              <a:ext uri="{FF2B5EF4-FFF2-40B4-BE49-F238E27FC236}">
                <a16:creationId xmlns:a16="http://schemas.microsoft.com/office/drawing/2014/main" id="{6CFA920C-D204-484A-9EE9-AB133818CD14}"/>
              </a:ext>
            </a:extLst>
          </p:cNvPr>
          <p:cNvSpPr>
            <a:spLocks noGrp="1"/>
          </p:cNvSpPr>
          <p:nvPr>
            <p:ph idx="1"/>
          </p:nvPr>
        </p:nvSpPr>
        <p:spPr/>
        <p:txBody>
          <a:bodyPr/>
          <a:lstStyle/>
          <a:p>
            <a:r>
              <a:rPr lang="en-US" dirty="0"/>
              <a:t>Officers assigned to hotspots were …</a:t>
            </a:r>
          </a:p>
          <a:p>
            <a:r>
              <a:rPr lang="en-US" dirty="0"/>
              <a:t>… </a:t>
            </a:r>
            <a:r>
              <a:rPr lang="en-US" i="1" dirty="0"/>
              <a:t>not </a:t>
            </a:r>
            <a:r>
              <a:rPr lang="en-US" dirty="0"/>
              <a:t>more likely to report lower enjoyment of policing</a:t>
            </a:r>
          </a:p>
          <a:p>
            <a:r>
              <a:rPr lang="en-US" dirty="0"/>
              <a:t>… </a:t>
            </a:r>
            <a:r>
              <a:rPr lang="en-US" i="1" dirty="0"/>
              <a:t>not </a:t>
            </a:r>
            <a:r>
              <a:rPr lang="en-US" dirty="0"/>
              <a:t>more likely to report lower enthusiasm for the job</a:t>
            </a:r>
          </a:p>
        </p:txBody>
      </p:sp>
      <p:sp>
        <p:nvSpPr>
          <p:cNvPr id="5" name="Text Placeholder 4">
            <a:extLst>
              <a:ext uri="{FF2B5EF4-FFF2-40B4-BE49-F238E27FC236}">
                <a16:creationId xmlns:a16="http://schemas.microsoft.com/office/drawing/2014/main" id="{32795540-B76E-6E4D-9566-464268260871}"/>
              </a:ext>
            </a:extLst>
          </p:cNvPr>
          <p:cNvSpPr>
            <a:spLocks noGrp="1"/>
          </p:cNvSpPr>
          <p:nvPr>
            <p:ph type="body" sz="quarter" idx="10"/>
          </p:nvPr>
        </p:nvSpPr>
        <p:spPr>
          <a:xfrm>
            <a:off x="359999" y="4588448"/>
            <a:ext cx="6688501" cy="399601"/>
          </a:xfrm>
        </p:spPr>
        <p:txBody>
          <a:bodyPr/>
          <a:lstStyle/>
          <a:p>
            <a:r>
              <a:rPr lang="en-US" dirty="0"/>
              <a:t>Source:	N Wain, B Ariel &amp; J </a:t>
            </a:r>
            <a:r>
              <a:rPr lang="en-US" dirty="0" err="1"/>
              <a:t>Tankebe</a:t>
            </a:r>
            <a:r>
              <a:rPr lang="en-US" dirty="0"/>
              <a:t>. </a:t>
            </a:r>
            <a:r>
              <a:rPr lang="en-US" dirty="0">
                <a:hlinkClick r:id="rId2"/>
              </a:rPr>
              <a:t>The collateral consequences of GPS-LED supervision in hot spots policing</a:t>
            </a:r>
            <a:r>
              <a:rPr lang="en-US" dirty="0"/>
              <a:t>. </a:t>
            </a:r>
            <a:r>
              <a:rPr lang="en-US" i="1" dirty="0"/>
              <a:t>Police Practice and Research</a:t>
            </a:r>
            <a:r>
              <a:rPr lang="en-US" dirty="0"/>
              <a:t> 18(4):376–390.</a:t>
            </a:r>
          </a:p>
        </p:txBody>
      </p:sp>
    </p:spTree>
    <p:extLst>
      <p:ext uri="{BB962C8B-B14F-4D97-AF65-F5344CB8AC3E}">
        <p14:creationId xmlns:p14="http://schemas.microsoft.com/office/powerpoint/2010/main" val="420901315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animEffect transition="in" filter="fade">
                                      <p:cBhvr>
                                        <p:cTn id="17"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3DCEF-FCC5-BF45-BA9C-D3E77F36426B}"/>
              </a:ext>
            </a:extLst>
          </p:cNvPr>
          <p:cNvSpPr>
            <a:spLocks noGrp="1"/>
          </p:cNvSpPr>
          <p:nvPr>
            <p:ph type="title"/>
          </p:nvPr>
        </p:nvSpPr>
        <p:spPr/>
        <p:txBody>
          <a:bodyPr/>
          <a:lstStyle/>
          <a:p>
            <a:r>
              <a:rPr lang="en-US" dirty="0"/>
              <a:t>But officers may become apathetic over time</a:t>
            </a:r>
          </a:p>
        </p:txBody>
      </p:sp>
      <p:sp>
        <p:nvSpPr>
          <p:cNvPr id="3" name="Content Placeholder 2">
            <a:extLst>
              <a:ext uri="{FF2B5EF4-FFF2-40B4-BE49-F238E27FC236}">
                <a16:creationId xmlns:a16="http://schemas.microsoft.com/office/drawing/2014/main" id="{C3D7845C-4AD1-3843-AA5E-174FEDD6860C}"/>
              </a:ext>
            </a:extLst>
          </p:cNvPr>
          <p:cNvSpPr>
            <a:spLocks noGrp="1"/>
          </p:cNvSpPr>
          <p:nvPr>
            <p:ph idx="1"/>
          </p:nvPr>
        </p:nvSpPr>
        <p:spPr/>
        <p:txBody>
          <a:bodyPr>
            <a:normAutofit/>
          </a:bodyPr>
          <a:lstStyle/>
          <a:p>
            <a:r>
              <a:rPr lang="en-US" dirty="0"/>
              <a:t>“[officers] took no police action [on patrol] and made little contact with the residents. They said that they were sick of seeing and dealing with the same … At first they thought it was valuable [but now] they said it's annoying to be dealing with the same problems on a daily basis”</a:t>
            </a:r>
          </a:p>
        </p:txBody>
      </p:sp>
      <p:sp>
        <p:nvSpPr>
          <p:cNvPr id="4" name="Text Placeholder 3">
            <a:extLst>
              <a:ext uri="{FF2B5EF4-FFF2-40B4-BE49-F238E27FC236}">
                <a16:creationId xmlns:a16="http://schemas.microsoft.com/office/drawing/2014/main" id="{D4D00915-1BEF-5F41-AED9-CBAD01833317}"/>
              </a:ext>
            </a:extLst>
          </p:cNvPr>
          <p:cNvSpPr>
            <a:spLocks noGrp="1"/>
          </p:cNvSpPr>
          <p:nvPr>
            <p:ph type="body" sz="quarter" idx="10"/>
          </p:nvPr>
        </p:nvSpPr>
        <p:spPr>
          <a:xfrm>
            <a:off x="359999" y="4588448"/>
            <a:ext cx="6688501" cy="399601"/>
          </a:xfrm>
        </p:spPr>
        <p:txBody>
          <a:bodyPr>
            <a:normAutofit/>
          </a:bodyPr>
          <a:lstStyle/>
          <a:p>
            <a:r>
              <a:rPr lang="en-US" dirty="0"/>
              <a:t>Source:	J Wood, E </a:t>
            </a:r>
            <a:r>
              <a:rPr lang="en-US" dirty="0" err="1"/>
              <a:t>Sorg</a:t>
            </a:r>
            <a:r>
              <a:rPr lang="en-US" dirty="0"/>
              <a:t>, E Groff, J Ratcliffe &amp; C Taylor. 2014. </a:t>
            </a:r>
            <a:r>
              <a:rPr lang="en-US" dirty="0">
                <a:hlinkClick r:id="rId2"/>
              </a:rPr>
              <a:t>Cops as treatment providers: realities and ironies of police work in a foot patrol experiment</a:t>
            </a:r>
            <a:r>
              <a:rPr lang="en-US" dirty="0"/>
              <a:t>. </a:t>
            </a:r>
            <a:r>
              <a:rPr lang="en-US" i="1" dirty="0"/>
              <a:t>Policing and Society </a:t>
            </a:r>
            <a:r>
              <a:rPr lang="en-US" dirty="0"/>
              <a:t>24(3):362–379.</a:t>
            </a:r>
          </a:p>
        </p:txBody>
      </p:sp>
    </p:spTree>
    <p:extLst>
      <p:ext uri="{BB962C8B-B14F-4D97-AF65-F5344CB8AC3E}">
        <p14:creationId xmlns:p14="http://schemas.microsoft.com/office/powerpoint/2010/main" val="41958141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33DCEF-FCC5-BF45-BA9C-D3E77F36426B}"/>
              </a:ext>
            </a:extLst>
          </p:cNvPr>
          <p:cNvSpPr>
            <a:spLocks noGrp="1"/>
          </p:cNvSpPr>
          <p:nvPr>
            <p:ph type="title"/>
          </p:nvPr>
        </p:nvSpPr>
        <p:spPr/>
        <p:txBody>
          <a:bodyPr/>
          <a:lstStyle/>
          <a:p>
            <a:r>
              <a:rPr lang="en-US" dirty="0"/>
              <a:t>Officers may prefer “real police work”</a:t>
            </a:r>
          </a:p>
        </p:txBody>
      </p:sp>
      <p:sp>
        <p:nvSpPr>
          <p:cNvPr id="3" name="Content Placeholder 2">
            <a:extLst>
              <a:ext uri="{FF2B5EF4-FFF2-40B4-BE49-F238E27FC236}">
                <a16:creationId xmlns:a16="http://schemas.microsoft.com/office/drawing/2014/main" id="{C3D7845C-4AD1-3843-AA5E-174FEDD6860C}"/>
              </a:ext>
            </a:extLst>
          </p:cNvPr>
          <p:cNvSpPr>
            <a:spLocks noGrp="1"/>
          </p:cNvSpPr>
          <p:nvPr>
            <p:ph idx="1"/>
          </p:nvPr>
        </p:nvSpPr>
        <p:spPr>
          <a:xfrm>
            <a:off x="359998" y="1286847"/>
            <a:ext cx="7310802" cy="3274754"/>
          </a:xfrm>
        </p:spPr>
        <p:txBody>
          <a:bodyPr>
            <a:normAutofit/>
          </a:bodyPr>
          <a:lstStyle/>
          <a:p>
            <a:r>
              <a:rPr lang="en-US" dirty="0"/>
              <a:t>“They [the officers] expressed that they were really sick of working foot beats … ‘They're boring as hell.’ I asked what they would rather be doing … and they stated that they wanted to be put into regular patrol squads and patrol in cars.”</a:t>
            </a:r>
          </a:p>
        </p:txBody>
      </p:sp>
      <p:sp>
        <p:nvSpPr>
          <p:cNvPr id="4" name="Text Placeholder 3">
            <a:extLst>
              <a:ext uri="{FF2B5EF4-FFF2-40B4-BE49-F238E27FC236}">
                <a16:creationId xmlns:a16="http://schemas.microsoft.com/office/drawing/2014/main" id="{D4D00915-1BEF-5F41-AED9-CBAD01833317}"/>
              </a:ext>
            </a:extLst>
          </p:cNvPr>
          <p:cNvSpPr>
            <a:spLocks noGrp="1"/>
          </p:cNvSpPr>
          <p:nvPr>
            <p:ph type="body" sz="quarter" idx="10"/>
          </p:nvPr>
        </p:nvSpPr>
        <p:spPr>
          <a:xfrm>
            <a:off x="359999" y="4588448"/>
            <a:ext cx="6599601" cy="399601"/>
          </a:xfrm>
        </p:spPr>
        <p:txBody>
          <a:bodyPr>
            <a:normAutofit/>
          </a:bodyPr>
          <a:lstStyle/>
          <a:p>
            <a:r>
              <a:rPr lang="en-US" dirty="0"/>
              <a:t>Source:	J Wood, E </a:t>
            </a:r>
            <a:r>
              <a:rPr lang="en-US" dirty="0" err="1"/>
              <a:t>Sorg</a:t>
            </a:r>
            <a:r>
              <a:rPr lang="en-US" dirty="0"/>
              <a:t>, E Groff, J Ratcliffe &amp; C Taylor. 2014. </a:t>
            </a:r>
            <a:r>
              <a:rPr lang="en-US" dirty="0">
                <a:hlinkClick r:id="rId2"/>
              </a:rPr>
              <a:t>Cops as treatment providers: realities and ironies of police work in a foot patrol experiment</a:t>
            </a:r>
            <a:r>
              <a:rPr lang="en-US" dirty="0"/>
              <a:t>. </a:t>
            </a:r>
            <a:r>
              <a:rPr lang="en-US" i="1" dirty="0"/>
              <a:t>Policing and Society </a:t>
            </a:r>
            <a:r>
              <a:rPr lang="en-US" dirty="0"/>
              <a:t>24(3):362–379.</a:t>
            </a:r>
          </a:p>
        </p:txBody>
      </p:sp>
    </p:spTree>
    <p:extLst>
      <p:ext uri="{BB962C8B-B14F-4D97-AF65-F5344CB8AC3E}">
        <p14:creationId xmlns:p14="http://schemas.microsoft.com/office/powerpoint/2010/main" val="36634597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4F62528-E5E0-5D4B-9EBE-1F7DBF34F110}"/>
              </a:ext>
            </a:extLst>
          </p:cNvPr>
          <p:cNvSpPr>
            <a:spLocks noGrp="1"/>
          </p:cNvSpPr>
          <p:nvPr>
            <p:ph type="ctrTitle"/>
          </p:nvPr>
        </p:nvSpPr>
        <p:spPr/>
        <p:txBody>
          <a:bodyPr/>
          <a:lstStyle/>
          <a:p>
            <a:r>
              <a:rPr lang="en-US" dirty="0"/>
              <a:t>How much hotspot policing is enough?</a:t>
            </a:r>
          </a:p>
        </p:txBody>
      </p:sp>
    </p:spTree>
    <p:extLst>
      <p:ext uri="{BB962C8B-B14F-4D97-AF65-F5344CB8AC3E}">
        <p14:creationId xmlns:p14="http://schemas.microsoft.com/office/powerpoint/2010/main" val="210580147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CC221-4FAF-D844-AA1F-9410089CF409}"/>
              </a:ext>
            </a:extLst>
          </p:cNvPr>
          <p:cNvSpPr>
            <a:spLocks noGrp="1"/>
          </p:cNvSpPr>
          <p:nvPr>
            <p:ph type="title"/>
          </p:nvPr>
        </p:nvSpPr>
        <p:spPr/>
        <p:txBody>
          <a:bodyPr/>
          <a:lstStyle/>
          <a:p>
            <a:r>
              <a:rPr lang="en-US" dirty="0"/>
              <a:t>Officers and communities </a:t>
            </a:r>
            <a:br>
              <a:rPr lang="en-US" dirty="0"/>
            </a:br>
            <a:r>
              <a:rPr lang="en-US" dirty="0"/>
              <a:t>may want different things</a:t>
            </a:r>
          </a:p>
        </p:txBody>
      </p:sp>
      <p:sp>
        <p:nvSpPr>
          <p:cNvPr id="3" name="Content Placeholder 2">
            <a:extLst>
              <a:ext uri="{FF2B5EF4-FFF2-40B4-BE49-F238E27FC236}">
                <a16:creationId xmlns:a16="http://schemas.microsoft.com/office/drawing/2014/main" id="{05C8D1C5-3D96-9A4D-A650-42824E5EDA2A}"/>
              </a:ext>
            </a:extLst>
          </p:cNvPr>
          <p:cNvSpPr>
            <a:spLocks noGrp="1"/>
          </p:cNvSpPr>
          <p:nvPr>
            <p:ph idx="1"/>
          </p:nvPr>
        </p:nvSpPr>
        <p:spPr>
          <a:xfrm>
            <a:off x="359998" y="1286847"/>
            <a:ext cx="7703999" cy="3274754"/>
          </a:xfrm>
        </p:spPr>
        <p:txBody>
          <a:bodyPr/>
          <a:lstStyle/>
          <a:p>
            <a:r>
              <a:rPr lang="en-US" dirty="0"/>
              <a:t>“[hotspots patrols are] good for the community but can be boring for the police. Rather than preventing crime by keeping hot spots cool, most police would prefer to catch criminals after crime has already occurred and the harm has been done. Prevention lacks glamour”</a:t>
            </a:r>
          </a:p>
        </p:txBody>
      </p:sp>
      <p:sp>
        <p:nvSpPr>
          <p:cNvPr id="4" name="Text Placeholder 3">
            <a:extLst>
              <a:ext uri="{FF2B5EF4-FFF2-40B4-BE49-F238E27FC236}">
                <a16:creationId xmlns:a16="http://schemas.microsoft.com/office/drawing/2014/main" id="{9ADD2591-5F4D-1B40-8004-160CCFABB49B}"/>
              </a:ext>
            </a:extLst>
          </p:cNvPr>
          <p:cNvSpPr>
            <a:spLocks noGrp="1"/>
          </p:cNvSpPr>
          <p:nvPr>
            <p:ph type="body" sz="quarter" idx="10"/>
          </p:nvPr>
        </p:nvSpPr>
        <p:spPr/>
        <p:txBody>
          <a:bodyPr/>
          <a:lstStyle/>
          <a:p>
            <a:r>
              <a:rPr lang="en-US" dirty="0"/>
              <a:t>Source:	L Sherman &amp; D Weisburd. 1995. </a:t>
            </a:r>
            <a:r>
              <a:rPr lang="en-US" dirty="0">
                <a:hlinkClick r:id="rId2"/>
              </a:rPr>
              <a:t>General deterrent effects of police patrol in crime “hot spots”: A randomized, controlled trial</a:t>
            </a:r>
            <a:r>
              <a:rPr lang="en-US" dirty="0"/>
              <a:t>. </a:t>
            </a:r>
            <a:r>
              <a:rPr lang="en-US" i="1" dirty="0"/>
              <a:t>Justice Quarterly</a:t>
            </a:r>
            <a:r>
              <a:rPr lang="en-US" dirty="0"/>
              <a:t> 12(4):625–648.</a:t>
            </a:r>
          </a:p>
        </p:txBody>
      </p:sp>
    </p:spTree>
    <p:extLst>
      <p:ext uri="{BB962C8B-B14F-4D97-AF65-F5344CB8AC3E}">
        <p14:creationId xmlns:p14="http://schemas.microsoft.com/office/powerpoint/2010/main" val="26402900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0" y="0"/>
            <a:ext cx="9144000" cy="1235075"/>
            <a:chOff x="0" y="-66259"/>
            <a:chExt cx="9144000" cy="1235075"/>
          </a:xfrm>
        </p:grpSpPr>
        <p:sp>
          <p:nvSpPr>
            <p:cNvPr id="30" name="Freeform 24"/>
            <p:cNvSpPr>
              <a:spLocks/>
            </p:cNvSpPr>
            <p:nvPr/>
          </p:nvSpPr>
          <p:spPr bwMode="auto">
            <a:xfrm>
              <a:off x="0" y="-66259"/>
              <a:ext cx="9144000" cy="1235075"/>
            </a:xfrm>
            <a:custGeom>
              <a:avLst/>
              <a:gdLst>
                <a:gd name="T0" fmla="*/ 0 w 1123"/>
                <a:gd name="T1" fmla="*/ 0 h 151"/>
                <a:gd name="T2" fmla="*/ 0 w 1123"/>
                <a:gd name="T3" fmla="*/ 151 h 151"/>
                <a:gd name="T4" fmla="*/ 844 w 1123"/>
                <a:gd name="T5" fmla="*/ 151 h 151"/>
                <a:gd name="T6" fmla="*/ 841 w 1123"/>
                <a:gd name="T7" fmla="*/ 148 h 151"/>
                <a:gd name="T8" fmla="*/ 832 w 1123"/>
                <a:gd name="T9" fmla="*/ 122 h 151"/>
                <a:gd name="T10" fmla="*/ 832 w 1123"/>
                <a:gd name="T11" fmla="*/ 72 h 151"/>
                <a:gd name="T12" fmla="*/ 859 w 1123"/>
                <a:gd name="T13" fmla="*/ 72 h 151"/>
                <a:gd name="T14" fmla="*/ 859 w 1123"/>
                <a:gd name="T15" fmla="*/ 124 h 151"/>
                <a:gd name="T16" fmla="*/ 863 w 1123"/>
                <a:gd name="T17" fmla="*/ 135 h 151"/>
                <a:gd name="T18" fmla="*/ 871 w 1123"/>
                <a:gd name="T19" fmla="*/ 138 h 151"/>
                <a:gd name="T20" fmla="*/ 880 w 1123"/>
                <a:gd name="T21" fmla="*/ 135 h 151"/>
                <a:gd name="T22" fmla="*/ 883 w 1123"/>
                <a:gd name="T23" fmla="*/ 124 h 151"/>
                <a:gd name="T24" fmla="*/ 883 w 1123"/>
                <a:gd name="T25" fmla="*/ 72 h 151"/>
                <a:gd name="T26" fmla="*/ 910 w 1123"/>
                <a:gd name="T27" fmla="*/ 72 h 151"/>
                <a:gd name="T28" fmla="*/ 910 w 1123"/>
                <a:gd name="T29" fmla="*/ 117 h 151"/>
                <a:gd name="T30" fmla="*/ 900 w 1123"/>
                <a:gd name="T31" fmla="*/ 148 h 151"/>
                <a:gd name="T32" fmla="*/ 897 w 1123"/>
                <a:gd name="T33" fmla="*/ 151 h 151"/>
                <a:gd name="T34" fmla="*/ 937 w 1123"/>
                <a:gd name="T35" fmla="*/ 151 h 151"/>
                <a:gd name="T36" fmla="*/ 920 w 1123"/>
                <a:gd name="T37" fmla="*/ 114 h 151"/>
                <a:gd name="T38" fmla="*/ 964 w 1123"/>
                <a:gd name="T39" fmla="*/ 69 h 151"/>
                <a:gd name="T40" fmla="*/ 998 w 1123"/>
                <a:gd name="T41" fmla="*/ 82 h 151"/>
                <a:gd name="T42" fmla="*/ 1005 w 1123"/>
                <a:gd name="T43" fmla="*/ 92 h 151"/>
                <a:gd name="T44" fmla="*/ 982 w 1123"/>
                <a:gd name="T45" fmla="*/ 103 h 151"/>
                <a:gd name="T46" fmla="*/ 965 w 1123"/>
                <a:gd name="T47" fmla="*/ 89 h 151"/>
                <a:gd name="T48" fmla="*/ 953 w 1123"/>
                <a:gd name="T49" fmla="*/ 94 h 151"/>
                <a:gd name="T50" fmla="*/ 947 w 1123"/>
                <a:gd name="T51" fmla="*/ 113 h 151"/>
                <a:gd name="T52" fmla="*/ 965 w 1123"/>
                <a:gd name="T53" fmla="*/ 137 h 151"/>
                <a:gd name="T54" fmla="*/ 982 w 1123"/>
                <a:gd name="T55" fmla="*/ 123 h 151"/>
                <a:gd name="T56" fmla="*/ 1005 w 1123"/>
                <a:gd name="T57" fmla="*/ 134 h 151"/>
                <a:gd name="T58" fmla="*/ 997 w 1123"/>
                <a:gd name="T59" fmla="*/ 146 h 151"/>
                <a:gd name="T60" fmla="*/ 991 w 1123"/>
                <a:gd name="T61" fmla="*/ 151 h 151"/>
                <a:gd name="T62" fmla="*/ 1016 w 1123"/>
                <a:gd name="T63" fmla="*/ 151 h 151"/>
                <a:gd name="T64" fmla="*/ 1016 w 1123"/>
                <a:gd name="T65" fmla="*/ 72 h 151"/>
                <a:gd name="T66" fmla="*/ 1042 w 1123"/>
                <a:gd name="T67" fmla="*/ 72 h 151"/>
                <a:gd name="T68" fmla="*/ 1042 w 1123"/>
                <a:gd name="T69" fmla="*/ 134 h 151"/>
                <a:gd name="T70" fmla="*/ 1077 w 1123"/>
                <a:gd name="T71" fmla="*/ 134 h 151"/>
                <a:gd name="T72" fmla="*/ 1077 w 1123"/>
                <a:gd name="T73" fmla="*/ 151 h 151"/>
                <a:gd name="T74" fmla="*/ 1123 w 1123"/>
                <a:gd name="T75" fmla="*/ 151 h 151"/>
                <a:gd name="T76" fmla="*/ 1123 w 1123"/>
                <a:gd name="T77" fmla="*/ 0 h 151"/>
                <a:gd name="T78" fmla="*/ 0 w 1123"/>
                <a:gd name="T79"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23" h="151">
                  <a:moveTo>
                    <a:pt x="0" y="0"/>
                  </a:moveTo>
                  <a:cubicBezTo>
                    <a:pt x="0" y="151"/>
                    <a:pt x="0" y="151"/>
                    <a:pt x="0" y="151"/>
                  </a:cubicBezTo>
                  <a:cubicBezTo>
                    <a:pt x="844" y="151"/>
                    <a:pt x="844" y="151"/>
                    <a:pt x="844" y="151"/>
                  </a:cubicBezTo>
                  <a:cubicBezTo>
                    <a:pt x="843" y="150"/>
                    <a:pt x="842" y="149"/>
                    <a:pt x="841" y="148"/>
                  </a:cubicBezTo>
                  <a:cubicBezTo>
                    <a:pt x="833" y="140"/>
                    <a:pt x="833" y="131"/>
                    <a:pt x="832" y="122"/>
                  </a:cubicBezTo>
                  <a:cubicBezTo>
                    <a:pt x="832" y="72"/>
                    <a:pt x="832" y="72"/>
                    <a:pt x="832" y="72"/>
                  </a:cubicBezTo>
                  <a:cubicBezTo>
                    <a:pt x="859" y="72"/>
                    <a:pt x="859" y="72"/>
                    <a:pt x="859" y="72"/>
                  </a:cubicBezTo>
                  <a:cubicBezTo>
                    <a:pt x="859" y="124"/>
                    <a:pt x="859" y="124"/>
                    <a:pt x="859" y="124"/>
                  </a:cubicBezTo>
                  <a:cubicBezTo>
                    <a:pt x="859" y="128"/>
                    <a:pt x="860" y="132"/>
                    <a:pt x="863" y="135"/>
                  </a:cubicBezTo>
                  <a:cubicBezTo>
                    <a:pt x="865" y="137"/>
                    <a:pt x="868" y="138"/>
                    <a:pt x="871" y="138"/>
                  </a:cubicBezTo>
                  <a:cubicBezTo>
                    <a:pt x="875" y="138"/>
                    <a:pt x="878" y="136"/>
                    <a:pt x="880" y="135"/>
                  </a:cubicBezTo>
                  <a:cubicBezTo>
                    <a:pt x="883" y="132"/>
                    <a:pt x="883" y="128"/>
                    <a:pt x="883" y="124"/>
                  </a:cubicBezTo>
                  <a:cubicBezTo>
                    <a:pt x="883" y="72"/>
                    <a:pt x="883" y="72"/>
                    <a:pt x="883" y="72"/>
                  </a:cubicBezTo>
                  <a:cubicBezTo>
                    <a:pt x="910" y="72"/>
                    <a:pt x="910" y="72"/>
                    <a:pt x="910" y="72"/>
                  </a:cubicBezTo>
                  <a:cubicBezTo>
                    <a:pt x="910" y="117"/>
                    <a:pt x="910" y="117"/>
                    <a:pt x="910" y="117"/>
                  </a:cubicBezTo>
                  <a:cubicBezTo>
                    <a:pt x="910" y="126"/>
                    <a:pt x="910" y="139"/>
                    <a:pt x="900" y="148"/>
                  </a:cubicBezTo>
                  <a:cubicBezTo>
                    <a:pt x="899" y="149"/>
                    <a:pt x="898" y="150"/>
                    <a:pt x="897" y="151"/>
                  </a:cubicBezTo>
                  <a:cubicBezTo>
                    <a:pt x="937" y="151"/>
                    <a:pt x="937" y="151"/>
                    <a:pt x="937" y="151"/>
                  </a:cubicBezTo>
                  <a:cubicBezTo>
                    <a:pt x="925" y="142"/>
                    <a:pt x="920" y="128"/>
                    <a:pt x="920" y="114"/>
                  </a:cubicBezTo>
                  <a:cubicBezTo>
                    <a:pt x="920" y="92"/>
                    <a:pt x="935" y="69"/>
                    <a:pt x="964" y="69"/>
                  </a:cubicBezTo>
                  <a:cubicBezTo>
                    <a:pt x="976" y="69"/>
                    <a:pt x="989" y="73"/>
                    <a:pt x="998" y="82"/>
                  </a:cubicBezTo>
                  <a:cubicBezTo>
                    <a:pt x="1001" y="86"/>
                    <a:pt x="1003" y="89"/>
                    <a:pt x="1005" y="92"/>
                  </a:cubicBezTo>
                  <a:cubicBezTo>
                    <a:pt x="982" y="103"/>
                    <a:pt x="982" y="103"/>
                    <a:pt x="982" y="103"/>
                  </a:cubicBezTo>
                  <a:cubicBezTo>
                    <a:pt x="980" y="98"/>
                    <a:pt x="976" y="89"/>
                    <a:pt x="965" y="89"/>
                  </a:cubicBezTo>
                  <a:cubicBezTo>
                    <a:pt x="959" y="89"/>
                    <a:pt x="955" y="92"/>
                    <a:pt x="953" y="94"/>
                  </a:cubicBezTo>
                  <a:cubicBezTo>
                    <a:pt x="947" y="100"/>
                    <a:pt x="947" y="109"/>
                    <a:pt x="947" y="113"/>
                  </a:cubicBezTo>
                  <a:cubicBezTo>
                    <a:pt x="947" y="125"/>
                    <a:pt x="952" y="137"/>
                    <a:pt x="965" y="137"/>
                  </a:cubicBezTo>
                  <a:cubicBezTo>
                    <a:pt x="977" y="137"/>
                    <a:pt x="981" y="126"/>
                    <a:pt x="982" y="123"/>
                  </a:cubicBezTo>
                  <a:cubicBezTo>
                    <a:pt x="1005" y="134"/>
                    <a:pt x="1005" y="134"/>
                    <a:pt x="1005" y="134"/>
                  </a:cubicBezTo>
                  <a:cubicBezTo>
                    <a:pt x="1003" y="138"/>
                    <a:pt x="1001" y="142"/>
                    <a:pt x="997" y="146"/>
                  </a:cubicBezTo>
                  <a:cubicBezTo>
                    <a:pt x="995" y="148"/>
                    <a:pt x="993" y="150"/>
                    <a:pt x="991" y="151"/>
                  </a:cubicBezTo>
                  <a:cubicBezTo>
                    <a:pt x="1016" y="151"/>
                    <a:pt x="1016" y="151"/>
                    <a:pt x="1016" y="151"/>
                  </a:cubicBezTo>
                  <a:cubicBezTo>
                    <a:pt x="1016" y="72"/>
                    <a:pt x="1016" y="72"/>
                    <a:pt x="1016" y="72"/>
                  </a:cubicBezTo>
                  <a:cubicBezTo>
                    <a:pt x="1042" y="72"/>
                    <a:pt x="1042" y="72"/>
                    <a:pt x="1042" y="72"/>
                  </a:cubicBezTo>
                  <a:cubicBezTo>
                    <a:pt x="1042" y="134"/>
                    <a:pt x="1042" y="134"/>
                    <a:pt x="1042" y="134"/>
                  </a:cubicBezTo>
                  <a:cubicBezTo>
                    <a:pt x="1077" y="134"/>
                    <a:pt x="1077" y="134"/>
                    <a:pt x="1077" y="134"/>
                  </a:cubicBezTo>
                  <a:cubicBezTo>
                    <a:pt x="1077" y="151"/>
                    <a:pt x="1077" y="151"/>
                    <a:pt x="1077" y="151"/>
                  </a:cubicBezTo>
                  <a:cubicBezTo>
                    <a:pt x="1123" y="151"/>
                    <a:pt x="1123" y="151"/>
                    <a:pt x="1123" y="151"/>
                  </a:cubicBezTo>
                  <a:cubicBezTo>
                    <a:pt x="1123" y="0"/>
                    <a:pt x="1123" y="0"/>
                    <a:pt x="1123" y="0"/>
                  </a:cubicBezTo>
                  <a:lnTo>
                    <a:pt x="0" y="0"/>
                  </a:lnTo>
                  <a:close/>
                </a:path>
              </a:pathLst>
            </a:custGeom>
            <a:solidFill>
              <a:srgbClr val="EA7600"/>
            </a:solidFill>
            <a:ln>
              <a:noFill/>
            </a:ln>
          </p:spPr>
          <p:txBody>
            <a:bodyPr vert="horz" wrap="square" lIns="91440" tIns="45720" rIns="91440" bIns="45720" numCol="1" anchor="t" anchorCtr="0" compatLnSpc="1">
              <a:prstTxWarp prst="textNoShape">
                <a:avLst/>
              </a:prstTxWarp>
            </a:bodyPr>
            <a:lstStyle/>
            <a:p>
              <a:endParaRPr lang="en-GB"/>
            </a:p>
          </p:txBody>
        </p:sp>
        <p:pic>
          <p:nvPicPr>
            <p:cNvPr id="34" name="Picture 3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flipH="1">
              <a:off x="6420182" y="514785"/>
              <a:ext cx="257986" cy="303133"/>
            </a:xfrm>
            <a:prstGeom prst="rect">
              <a:avLst/>
            </a:prstGeom>
          </p:spPr>
        </p:pic>
      </p:grpSp>
      <p:sp>
        <p:nvSpPr>
          <p:cNvPr id="9" name="TextBox 8"/>
          <p:cNvSpPr txBox="1"/>
          <p:nvPr/>
        </p:nvSpPr>
        <p:spPr>
          <a:xfrm>
            <a:off x="294124" y="253355"/>
            <a:ext cx="2019784" cy="169277"/>
          </a:xfrm>
          <a:prstGeom prst="rect">
            <a:avLst/>
          </a:prstGeom>
          <a:noFill/>
        </p:spPr>
        <p:txBody>
          <a:bodyPr wrap="none" lIns="0" tIns="0" rIns="0" bIns="0" rtlCol="0" anchor="t" anchorCtr="0">
            <a:spAutoFit/>
          </a:bodyPr>
          <a:lstStyle/>
          <a:p>
            <a:r>
              <a:rPr lang="en-US" sz="1100" b="1" dirty="0">
                <a:solidFill>
                  <a:schemeClr val="bg1"/>
                </a:solidFill>
                <a:latin typeface="Arial"/>
                <a:cs typeface="Arial"/>
              </a:rPr>
              <a:t>SECURITY &amp; CRIME SCIENCE</a:t>
            </a:r>
          </a:p>
        </p:txBody>
      </p:sp>
      <p:sp>
        <p:nvSpPr>
          <p:cNvPr id="2" name="Title 1">
            <a:extLst>
              <a:ext uri="{FF2B5EF4-FFF2-40B4-BE49-F238E27FC236}">
                <a16:creationId xmlns:a16="http://schemas.microsoft.com/office/drawing/2014/main" id="{01BF0A0E-5BD1-AF40-A8E5-479588D92C8D}"/>
              </a:ext>
            </a:extLst>
          </p:cNvPr>
          <p:cNvSpPr>
            <a:spLocks noGrp="1"/>
          </p:cNvSpPr>
          <p:nvPr>
            <p:ph type="ctrTitle"/>
          </p:nvPr>
        </p:nvSpPr>
        <p:spPr/>
        <p:txBody>
          <a:bodyPr/>
          <a:lstStyle/>
          <a:p>
            <a:r>
              <a:rPr lang="en-US" dirty="0"/>
              <a:t>Implementing</a:t>
            </a:r>
          </a:p>
        </p:txBody>
      </p:sp>
      <p:sp>
        <p:nvSpPr>
          <p:cNvPr id="3" name="Subtitle 2">
            <a:extLst>
              <a:ext uri="{FF2B5EF4-FFF2-40B4-BE49-F238E27FC236}">
                <a16:creationId xmlns:a16="http://schemas.microsoft.com/office/drawing/2014/main" id="{4387E889-D528-2845-AB06-01A2F197FDCB}"/>
              </a:ext>
            </a:extLst>
          </p:cNvPr>
          <p:cNvSpPr>
            <a:spLocks noGrp="1"/>
          </p:cNvSpPr>
          <p:nvPr>
            <p:ph type="subTitle" idx="1"/>
          </p:nvPr>
        </p:nvSpPr>
        <p:spPr/>
        <p:txBody>
          <a:bodyPr/>
          <a:lstStyle/>
          <a:p>
            <a:r>
              <a:rPr lang="en-US" dirty="0"/>
              <a:t>Hotspot Policing</a:t>
            </a:r>
          </a:p>
        </p:txBody>
      </p:sp>
    </p:spTree>
    <p:extLst>
      <p:ext uri="{BB962C8B-B14F-4D97-AF65-F5344CB8AC3E}">
        <p14:creationId xmlns:p14="http://schemas.microsoft.com/office/powerpoint/2010/main" val="23410849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42A2266-EF79-6C41-B112-A36F639E9B01}"/>
              </a:ext>
            </a:extLst>
          </p:cNvPr>
          <p:cNvSpPr>
            <a:spLocks noGrp="1"/>
          </p:cNvSpPr>
          <p:nvPr>
            <p:ph idx="1"/>
          </p:nvPr>
        </p:nvSpPr>
        <p:spPr>
          <a:xfrm>
            <a:off x="359998" y="360000"/>
            <a:ext cx="7412402" cy="4201601"/>
          </a:xfrm>
        </p:spPr>
        <p:txBody>
          <a:bodyPr/>
          <a:lstStyle/>
          <a:p>
            <a:r>
              <a:rPr lang="en-US" dirty="0"/>
              <a:t>“The greatest deterrent effect may be produced not by police staying in the same hot spot for extended periods, but by police roving from hot spot to hot spot, staying in each for only a limited time.”</a:t>
            </a:r>
          </a:p>
        </p:txBody>
      </p:sp>
      <p:sp>
        <p:nvSpPr>
          <p:cNvPr id="3" name="Text Placeholder 2">
            <a:extLst>
              <a:ext uri="{FF2B5EF4-FFF2-40B4-BE49-F238E27FC236}">
                <a16:creationId xmlns:a16="http://schemas.microsoft.com/office/drawing/2014/main" id="{0B13A888-1646-E34A-A02E-6644C48953C3}"/>
              </a:ext>
            </a:extLst>
          </p:cNvPr>
          <p:cNvSpPr>
            <a:spLocks noGrp="1"/>
          </p:cNvSpPr>
          <p:nvPr>
            <p:ph type="body" sz="quarter" idx="10"/>
          </p:nvPr>
        </p:nvSpPr>
        <p:spPr/>
        <p:txBody>
          <a:bodyPr>
            <a:normAutofit/>
          </a:bodyPr>
          <a:lstStyle/>
          <a:p>
            <a:r>
              <a:rPr lang="en-US" dirty="0"/>
              <a:t>Source:	L Sherman &amp; D Weisburd. 1995. </a:t>
            </a:r>
            <a:r>
              <a:rPr lang="en-US" dirty="0">
                <a:hlinkClick r:id="rId2"/>
              </a:rPr>
              <a:t>General deterrent effects of police patrol in crime “hot spots”: A randomized, controlled trial</a:t>
            </a:r>
            <a:r>
              <a:rPr lang="en-US" dirty="0"/>
              <a:t>. </a:t>
            </a:r>
            <a:r>
              <a:rPr lang="en-US" i="1" dirty="0"/>
              <a:t>Justice Quarterly</a:t>
            </a:r>
            <a:r>
              <a:rPr lang="en-US" dirty="0"/>
              <a:t> 12(4):625–648.</a:t>
            </a:r>
          </a:p>
        </p:txBody>
      </p:sp>
    </p:spTree>
    <p:extLst>
      <p:ext uri="{BB962C8B-B14F-4D97-AF65-F5344CB8AC3E}">
        <p14:creationId xmlns:p14="http://schemas.microsoft.com/office/powerpoint/2010/main" val="19875720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A533A-250F-344C-A435-93647B9013A8}"/>
              </a:ext>
            </a:extLst>
          </p:cNvPr>
          <p:cNvSpPr>
            <a:spLocks noGrp="1"/>
          </p:cNvSpPr>
          <p:nvPr>
            <p:ph type="title"/>
          </p:nvPr>
        </p:nvSpPr>
        <p:spPr/>
        <p:txBody>
          <a:bodyPr/>
          <a:lstStyle/>
          <a:p>
            <a:r>
              <a:rPr lang="en-US" dirty="0"/>
              <a:t>Getting out of the car</a:t>
            </a:r>
          </a:p>
        </p:txBody>
      </p:sp>
      <p:sp>
        <p:nvSpPr>
          <p:cNvPr id="3" name="Content Placeholder 2">
            <a:extLst>
              <a:ext uri="{FF2B5EF4-FFF2-40B4-BE49-F238E27FC236}">
                <a16:creationId xmlns:a16="http://schemas.microsoft.com/office/drawing/2014/main" id="{12A417CF-8F80-C44E-9A10-E527FA200A1B}"/>
              </a:ext>
            </a:extLst>
          </p:cNvPr>
          <p:cNvSpPr>
            <a:spLocks noGrp="1"/>
          </p:cNvSpPr>
          <p:nvPr>
            <p:ph idx="1"/>
          </p:nvPr>
        </p:nvSpPr>
        <p:spPr>
          <a:xfrm>
            <a:off x="359998" y="1286847"/>
            <a:ext cx="7412402" cy="3274754"/>
          </a:xfrm>
        </p:spPr>
        <p:txBody>
          <a:bodyPr/>
          <a:lstStyle/>
          <a:p>
            <a:r>
              <a:rPr lang="en-US" dirty="0"/>
              <a:t>“[C]</a:t>
            </a:r>
            <a:r>
              <a:rPr lang="en-US" dirty="0" err="1"/>
              <a:t>alled</a:t>
            </a:r>
            <a:r>
              <a:rPr lang="en-US" dirty="0"/>
              <a:t> it Park and Walk. Put yourself out, then go to that area, and you walked around. And you did that for anywhere from twenty minutes, forty minutes, an hour, whatever … you just had to … park and walk”</a:t>
            </a:r>
          </a:p>
        </p:txBody>
      </p:sp>
      <p:sp>
        <p:nvSpPr>
          <p:cNvPr id="4" name="Text Placeholder 3">
            <a:extLst>
              <a:ext uri="{FF2B5EF4-FFF2-40B4-BE49-F238E27FC236}">
                <a16:creationId xmlns:a16="http://schemas.microsoft.com/office/drawing/2014/main" id="{2EB78C9F-E6B2-D646-9581-A2C03C775DAA}"/>
              </a:ext>
            </a:extLst>
          </p:cNvPr>
          <p:cNvSpPr>
            <a:spLocks noGrp="1"/>
          </p:cNvSpPr>
          <p:nvPr>
            <p:ph type="body" sz="quarter" idx="10"/>
          </p:nvPr>
        </p:nvSpPr>
        <p:spPr>
          <a:xfrm>
            <a:off x="359999" y="4588448"/>
            <a:ext cx="7133001" cy="399601"/>
          </a:xfrm>
        </p:spPr>
        <p:txBody>
          <a:bodyPr>
            <a:normAutofit/>
          </a:bodyPr>
          <a:lstStyle/>
          <a:p>
            <a:r>
              <a:rPr lang="en-US" dirty="0"/>
              <a:t>Source:	C Haberman &amp; W Stiver. 2019. </a:t>
            </a:r>
            <a:r>
              <a:rPr lang="en-US" dirty="0">
                <a:hlinkClick r:id="rId2"/>
              </a:rPr>
              <a:t>Using officers’ perspectives to guide the implementation of hot spots foot patrols</a:t>
            </a:r>
            <a:r>
              <a:rPr lang="en-US" dirty="0"/>
              <a:t>. </a:t>
            </a:r>
            <a:r>
              <a:rPr lang="en-US" i="1" dirty="0"/>
              <a:t>Policing and Society</a:t>
            </a:r>
            <a:r>
              <a:rPr lang="en-US" dirty="0"/>
              <a:t> (advanced online).</a:t>
            </a:r>
          </a:p>
        </p:txBody>
      </p:sp>
    </p:spTree>
    <p:extLst>
      <p:ext uri="{BB962C8B-B14F-4D97-AF65-F5344CB8AC3E}">
        <p14:creationId xmlns:p14="http://schemas.microsoft.com/office/powerpoint/2010/main" val="19659384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shot of a cell phone&#10;&#10;Description automatically generated">
            <a:extLst>
              <a:ext uri="{FF2B5EF4-FFF2-40B4-BE49-F238E27FC236}">
                <a16:creationId xmlns:a16="http://schemas.microsoft.com/office/drawing/2014/main" id="{74804748-5461-C34B-AF6E-11DD0757C848}"/>
              </a:ext>
            </a:extLst>
          </p:cNvPr>
          <p:cNvPicPr>
            <a:picLocks noGrp="1" noChangeAspect="1"/>
          </p:cNvPicPr>
          <p:nvPr>
            <p:ph idx="1"/>
          </p:nvPr>
        </p:nvPicPr>
        <p:blipFill rotWithShape="1">
          <a:blip r:embed="rId2" cstate="screen">
            <a:extLst>
              <a:ext uri="{28A0092B-C50C-407E-A947-70E740481C1C}">
                <a14:useLocalDpi xmlns:a14="http://schemas.microsoft.com/office/drawing/2010/main"/>
              </a:ext>
            </a:extLst>
          </a:blip>
          <a:srcRect/>
          <a:stretch/>
        </p:blipFill>
        <p:spPr>
          <a:xfrm>
            <a:off x="2832100" y="360001"/>
            <a:ext cx="5431200" cy="4200888"/>
          </a:xfrm>
        </p:spPr>
      </p:pic>
      <p:sp>
        <p:nvSpPr>
          <p:cNvPr id="7" name="Title 6">
            <a:extLst>
              <a:ext uri="{FF2B5EF4-FFF2-40B4-BE49-F238E27FC236}">
                <a16:creationId xmlns:a16="http://schemas.microsoft.com/office/drawing/2014/main" id="{5DCB0B1F-627E-A84E-9EC1-6511A5D196A0}"/>
              </a:ext>
            </a:extLst>
          </p:cNvPr>
          <p:cNvSpPr>
            <a:spLocks noGrp="1"/>
          </p:cNvSpPr>
          <p:nvPr>
            <p:ph type="title"/>
          </p:nvPr>
        </p:nvSpPr>
        <p:spPr/>
        <p:txBody>
          <a:bodyPr/>
          <a:lstStyle/>
          <a:p>
            <a:r>
              <a:rPr lang="en-US" dirty="0"/>
              <a:t>‘Koper curve’</a:t>
            </a:r>
          </a:p>
        </p:txBody>
      </p:sp>
      <p:sp>
        <p:nvSpPr>
          <p:cNvPr id="8" name="Text Placeholder 7">
            <a:extLst>
              <a:ext uri="{FF2B5EF4-FFF2-40B4-BE49-F238E27FC236}">
                <a16:creationId xmlns:a16="http://schemas.microsoft.com/office/drawing/2014/main" id="{9970E694-7CE8-2C4E-AAE2-C05C485EC5EA}"/>
              </a:ext>
            </a:extLst>
          </p:cNvPr>
          <p:cNvSpPr>
            <a:spLocks noGrp="1"/>
          </p:cNvSpPr>
          <p:nvPr>
            <p:ph type="body" sz="quarter" idx="10"/>
          </p:nvPr>
        </p:nvSpPr>
        <p:spPr>
          <a:xfrm>
            <a:off x="359999" y="4588448"/>
            <a:ext cx="5431201" cy="399601"/>
          </a:xfrm>
        </p:spPr>
        <p:txBody>
          <a:bodyPr/>
          <a:lstStyle/>
          <a:p>
            <a:r>
              <a:rPr lang="en-US" dirty="0"/>
              <a:t>Source:	C Koper. 1995. </a:t>
            </a:r>
            <a:r>
              <a:rPr lang="en-US" dirty="0">
                <a:hlinkClick r:id="rId3"/>
              </a:rPr>
              <a:t>Just enough police presence: Reducing crime and disorderly behavior by optimizing patrol time in crime hot spots</a:t>
            </a:r>
            <a:r>
              <a:rPr lang="en-US" dirty="0"/>
              <a:t>. </a:t>
            </a:r>
            <a:r>
              <a:rPr lang="en-US" i="1" dirty="0"/>
              <a:t>Justice Quarterly</a:t>
            </a:r>
            <a:r>
              <a:rPr lang="en-US" dirty="0"/>
              <a:t> 12(4)649-672.</a:t>
            </a:r>
          </a:p>
        </p:txBody>
      </p:sp>
      <p:cxnSp>
        <p:nvCxnSpPr>
          <p:cNvPr id="11" name="Straight Connector 10">
            <a:extLst>
              <a:ext uri="{FF2B5EF4-FFF2-40B4-BE49-F238E27FC236}">
                <a16:creationId xmlns:a16="http://schemas.microsoft.com/office/drawing/2014/main" id="{5540640E-4CD5-9F43-92BA-7838E46A093E}"/>
              </a:ext>
            </a:extLst>
          </p:cNvPr>
          <p:cNvCxnSpPr/>
          <p:nvPr/>
        </p:nvCxnSpPr>
        <p:spPr>
          <a:xfrm flipV="1">
            <a:off x="6680200" y="660400"/>
            <a:ext cx="0" cy="3340100"/>
          </a:xfrm>
          <a:prstGeom prst="line">
            <a:avLst/>
          </a:prstGeom>
          <a:ln>
            <a:solidFill>
              <a:schemeClr val="tx2"/>
            </a:solidFill>
          </a:ln>
        </p:spPr>
        <p:style>
          <a:lnRef idx="2">
            <a:schemeClr val="accent1"/>
          </a:lnRef>
          <a:fillRef idx="0">
            <a:schemeClr val="accent1"/>
          </a:fillRef>
          <a:effectRef idx="1">
            <a:schemeClr val="accent1"/>
          </a:effectRef>
          <a:fontRef idx="minor">
            <a:schemeClr val="tx1"/>
          </a:fontRef>
        </p:style>
      </p:cxnSp>
      <p:sp>
        <p:nvSpPr>
          <p:cNvPr id="12" name="Left Arrow 11">
            <a:extLst>
              <a:ext uri="{FF2B5EF4-FFF2-40B4-BE49-F238E27FC236}">
                <a16:creationId xmlns:a16="http://schemas.microsoft.com/office/drawing/2014/main" id="{5C5E2056-DC14-C045-AC09-B980E48F1E96}"/>
              </a:ext>
            </a:extLst>
          </p:cNvPr>
          <p:cNvSpPr/>
          <p:nvPr/>
        </p:nvSpPr>
        <p:spPr>
          <a:xfrm>
            <a:off x="4576401" y="2120900"/>
            <a:ext cx="1866900" cy="1422400"/>
          </a:xfrm>
          <a:prstGeom prst="leftArrow">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r"/>
            <a:r>
              <a:rPr lang="en-US" dirty="0"/>
              <a:t>too short, less effect</a:t>
            </a:r>
          </a:p>
        </p:txBody>
      </p:sp>
      <p:sp>
        <p:nvSpPr>
          <p:cNvPr id="13" name="Left Arrow 12">
            <a:extLst>
              <a:ext uri="{FF2B5EF4-FFF2-40B4-BE49-F238E27FC236}">
                <a16:creationId xmlns:a16="http://schemas.microsoft.com/office/drawing/2014/main" id="{423923E6-27CB-114A-8E00-7AC6FF36E4AF}"/>
              </a:ext>
            </a:extLst>
          </p:cNvPr>
          <p:cNvSpPr/>
          <p:nvPr/>
        </p:nvSpPr>
        <p:spPr>
          <a:xfrm flipH="1">
            <a:off x="6917100" y="2120900"/>
            <a:ext cx="1866900" cy="1422400"/>
          </a:xfrm>
          <a:prstGeom prst="leftArrow">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r>
              <a:rPr lang="en-US" dirty="0"/>
              <a:t>too long, wasted effort</a:t>
            </a:r>
          </a:p>
        </p:txBody>
      </p:sp>
    </p:spTree>
    <p:extLst>
      <p:ext uri="{BB962C8B-B14F-4D97-AF65-F5344CB8AC3E}">
        <p14:creationId xmlns:p14="http://schemas.microsoft.com/office/powerpoint/2010/main" val="152891005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295377-D6DA-F04C-BA21-A75CE7F2F42B}"/>
              </a:ext>
            </a:extLst>
          </p:cNvPr>
          <p:cNvSpPr>
            <a:spLocks noGrp="1"/>
          </p:cNvSpPr>
          <p:nvPr>
            <p:ph type="title"/>
          </p:nvPr>
        </p:nvSpPr>
        <p:spPr/>
        <p:txBody>
          <a:bodyPr/>
          <a:lstStyle/>
          <a:p>
            <a:r>
              <a:rPr lang="en-US" dirty="0"/>
              <a:t>Fewer 10-minute patrols better </a:t>
            </a:r>
            <a:br>
              <a:rPr lang="en-US" dirty="0"/>
            </a:br>
            <a:r>
              <a:rPr lang="en-US" dirty="0"/>
              <a:t>than more 5-minute patrols</a:t>
            </a:r>
          </a:p>
        </p:txBody>
      </p:sp>
      <p:sp>
        <p:nvSpPr>
          <p:cNvPr id="3" name="Content Placeholder 2">
            <a:extLst>
              <a:ext uri="{FF2B5EF4-FFF2-40B4-BE49-F238E27FC236}">
                <a16:creationId xmlns:a16="http://schemas.microsoft.com/office/drawing/2014/main" id="{65A101A4-1D1E-5F42-B956-B7F6CDFA56E7}"/>
              </a:ext>
            </a:extLst>
          </p:cNvPr>
          <p:cNvSpPr>
            <a:spLocks noGrp="1"/>
          </p:cNvSpPr>
          <p:nvPr>
            <p:ph idx="1"/>
          </p:nvPr>
        </p:nvSpPr>
        <p:spPr>
          <a:xfrm>
            <a:off x="359998" y="1286847"/>
            <a:ext cx="7120302" cy="3274754"/>
          </a:xfrm>
        </p:spPr>
        <p:txBody>
          <a:bodyPr/>
          <a:lstStyle/>
          <a:p>
            <a:r>
              <a:rPr lang="en-US" dirty="0"/>
              <a:t>“the difference between 2.5 longer [9.6 minute] visits and 5 shorter [5.2 minute] visits causes about 20% less crime when longer visits are delivered”</a:t>
            </a:r>
          </a:p>
        </p:txBody>
      </p:sp>
      <p:sp>
        <p:nvSpPr>
          <p:cNvPr id="5" name="Text Placeholder 4">
            <a:extLst>
              <a:ext uri="{FF2B5EF4-FFF2-40B4-BE49-F238E27FC236}">
                <a16:creationId xmlns:a16="http://schemas.microsoft.com/office/drawing/2014/main" id="{AA15E5AB-7E7E-284C-89DB-873E30E05BE5}"/>
              </a:ext>
            </a:extLst>
          </p:cNvPr>
          <p:cNvSpPr>
            <a:spLocks noGrp="1"/>
          </p:cNvSpPr>
          <p:nvPr>
            <p:ph type="body" sz="quarter" idx="10"/>
          </p:nvPr>
        </p:nvSpPr>
        <p:spPr>
          <a:xfrm>
            <a:off x="359999" y="4588448"/>
            <a:ext cx="6637701" cy="399601"/>
          </a:xfrm>
        </p:spPr>
        <p:txBody>
          <a:bodyPr/>
          <a:lstStyle/>
          <a:p>
            <a:r>
              <a:rPr lang="en-US" dirty="0"/>
              <a:t>Source:	S Williams &amp; T Coupe. 2017. </a:t>
            </a:r>
            <a:r>
              <a:rPr lang="en-US" dirty="0">
                <a:hlinkClick r:id="rId2"/>
              </a:rPr>
              <a:t>Frequency Vs. Length of Hot Spots Patrols: a </a:t>
            </a:r>
            <a:r>
              <a:rPr lang="en-US" dirty="0" err="1">
                <a:hlinkClick r:id="rId2"/>
              </a:rPr>
              <a:t>Randomised</a:t>
            </a:r>
            <a:r>
              <a:rPr lang="en-US" dirty="0">
                <a:hlinkClick r:id="rId2"/>
              </a:rPr>
              <a:t> Controlled Trial</a:t>
            </a:r>
            <a:r>
              <a:rPr lang="en-US" dirty="0"/>
              <a:t>. </a:t>
            </a:r>
            <a:r>
              <a:rPr lang="en-US" i="1" dirty="0"/>
              <a:t>Cambridge Journal of Evidence-Based Policing</a:t>
            </a:r>
            <a:r>
              <a:rPr lang="en-US" dirty="0"/>
              <a:t> 1(1):5–21.</a:t>
            </a:r>
          </a:p>
        </p:txBody>
      </p:sp>
    </p:spTree>
    <p:extLst>
      <p:ext uri="{BB962C8B-B14F-4D97-AF65-F5344CB8AC3E}">
        <p14:creationId xmlns:p14="http://schemas.microsoft.com/office/powerpoint/2010/main" val="363351730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342A2266-EF79-6C41-B112-A36F639E9B01}"/>
              </a:ext>
            </a:extLst>
          </p:cNvPr>
          <p:cNvSpPr>
            <a:spLocks noGrp="1"/>
          </p:cNvSpPr>
          <p:nvPr>
            <p:ph idx="1"/>
          </p:nvPr>
        </p:nvSpPr>
        <p:spPr>
          <a:xfrm>
            <a:off x="359998" y="360000"/>
            <a:ext cx="7412402" cy="4201601"/>
          </a:xfrm>
        </p:spPr>
        <p:txBody>
          <a:bodyPr/>
          <a:lstStyle/>
          <a:p>
            <a:r>
              <a:rPr lang="en-US" dirty="0"/>
              <a:t>“The optimal length of a hot spot patrol appears to be about 12 minutes. This should be well within </a:t>
            </a:r>
            <a:r>
              <a:rPr lang="en-GB" dirty="0"/>
              <a:t>the police boredom threshold, allowing them to move on to the next hot spot to see who might be causing trouble upon their arrival.</a:t>
            </a:r>
            <a:r>
              <a:rPr lang="en-US" dirty="0"/>
              <a:t>”</a:t>
            </a:r>
          </a:p>
        </p:txBody>
      </p:sp>
      <p:sp>
        <p:nvSpPr>
          <p:cNvPr id="3" name="Text Placeholder 2">
            <a:extLst>
              <a:ext uri="{FF2B5EF4-FFF2-40B4-BE49-F238E27FC236}">
                <a16:creationId xmlns:a16="http://schemas.microsoft.com/office/drawing/2014/main" id="{0B13A888-1646-E34A-A02E-6644C48953C3}"/>
              </a:ext>
            </a:extLst>
          </p:cNvPr>
          <p:cNvSpPr>
            <a:spLocks noGrp="1"/>
          </p:cNvSpPr>
          <p:nvPr>
            <p:ph type="body" sz="quarter" idx="10"/>
          </p:nvPr>
        </p:nvSpPr>
        <p:spPr/>
        <p:txBody>
          <a:bodyPr>
            <a:normAutofit/>
          </a:bodyPr>
          <a:lstStyle/>
          <a:p>
            <a:r>
              <a:rPr lang="en-US" dirty="0"/>
              <a:t>Source:	L Sherman &amp; D Weisburd. 1995. </a:t>
            </a:r>
            <a:r>
              <a:rPr lang="en-US" dirty="0">
                <a:hlinkClick r:id="rId2"/>
              </a:rPr>
              <a:t>General deterrent effects of police patrol in crime “hot spots”: A randomized, controlled trial</a:t>
            </a:r>
            <a:r>
              <a:rPr lang="en-US" dirty="0"/>
              <a:t>. </a:t>
            </a:r>
            <a:r>
              <a:rPr lang="en-US" i="1" dirty="0"/>
              <a:t>Justice Quarterly</a:t>
            </a:r>
            <a:r>
              <a:rPr lang="en-US" dirty="0"/>
              <a:t> 12(4):625–648.</a:t>
            </a:r>
          </a:p>
        </p:txBody>
      </p:sp>
    </p:spTree>
    <p:extLst>
      <p:ext uri="{BB962C8B-B14F-4D97-AF65-F5344CB8AC3E}">
        <p14:creationId xmlns:p14="http://schemas.microsoft.com/office/powerpoint/2010/main" val="10641686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567B102-261E-8840-8A90-90C238461ED1}"/>
              </a:ext>
            </a:extLst>
          </p:cNvPr>
          <p:cNvSpPr>
            <a:spLocks noGrp="1"/>
          </p:cNvSpPr>
          <p:nvPr>
            <p:ph type="title"/>
          </p:nvPr>
        </p:nvSpPr>
        <p:spPr/>
        <p:txBody>
          <a:bodyPr/>
          <a:lstStyle/>
          <a:p>
            <a:r>
              <a:rPr lang="en-US" dirty="0"/>
              <a:t>Hotspot patrols can be done by civilian staff</a:t>
            </a:r>
          </a:p>
        </p:txBody>
      </p:sp>
      <p:sp>
        <p:nvSpPr>
          <p:cNvPr id="5" name="Content Placeholder 4">
            <a:extLst>
              <a:ext uri="{FF2B5EF4-FFF2-40B4-BE49-F238E27FC236}">
                <a16:creationId xmlns:a16="http://schemas.microsoft.com/office/drawing/2014/main" id="{C6B2965E-72DD-154E-BCBD-DEE68148158D}"/>
              </a:ext>
            </a:extLst>
          </p:cNvPr>
          <p:cNvSpPr>
            <a:spLocks noGrp="1"/>
          </p:cNvSpPr>
          <p:nvPr>
            <p:ph idx="1"/>
          </p:nvPr>
        </p:nvSpPr>
        <p:spPr>
          <a:xfrm>
            <a:off x="359998" y="1286847"/>
            <a:ext cx="7856902" cy="3274754"/>
          </a:xfrm>
        </p:spPr>
        <p:txBody>
          <a:bodyPr/>
          <a:lstStyle/>
          <a:p>
            <a:r>
              <a:rPr lang="en-US" dirty="0"/>
              <a:t>“[patrols by PCSOs] with few arrest powers and no weapons [conducting] approximately two more ten-minute visits per day in treatment than in control [led to] 39% less crime … compared to control conditions, and 20% reductions in emergency calls-for-service”</a:t>
            </a:r>
          </a:p>
        </p:txBody>
      </p:sp>
      <p:sp>
        <p:nvSpPr>
          <p:cNvPr id="7" name="Text Placeholder 6">
            <a:extLst>
              <a:ext uri="{FF2B5EF4-FFF2-40B4-BE49-F238E27FC236}">
                <a16:creationId xmlns:a16="http://schemas.microsoft.com/office/drawing/2014/main" id="{B2072961-D0F9-594C-BCD1-462A6026A53D}"/>
              </a:ext>
            </a:extLst>
          </p:cNvPr>
          <p:cNvSpPr>
            <a:spLocks noGrp="1"/>
          </p:cNvSpPr>
          <p:nvPr>
            <p:ph type="body" sz="quarter" idx="10"/>
          </p:nvPr>
        </p:nvSpPr>
        <p:spPr>
          <a:xfrm>
            <a:off x="359999" y="4588448"/>
            <a:ext cx="6967901" cy="399601"/>
          </a:xfrm>
        </p:spPr>
        <p:txBody>
          <a:bodyPr/>
          <a:lstStyle/>
          <a:p>
            <a:r>
              <a:rPr lang="en-US" dirty="0"/>
              <a:t>Source:	B Ariel, C </a:t>
            </a:r>
            <a:r>
              <a:rPr lang="en-US" dirty="0" err="1"/>
              <a:t>Weinborn</a:t>
            </a:r>
            <a:r>
              <a:rPr lang="en-US" dirty="0"/>
              <a:t> &amp; L Sherman. 2016. </a:t>
            </a:r>
            <a:r>
              <a:rPr lang="en-US" dirty="0">
                <a:hlinkClick r:id="rId2"/>
              </a:rPr>
              <a:t>“Soft” policing at hot spots—do police community support officers work? A randomized controlled trial</a:t>
            </a:r>
            <a:r>
              <a:rPr lang="en-US" dirty="0"/>
              <a:t>. </a:t>
            </a:r>
            <a:r>
              <a:rPr lang="en-US" i="1" dirty="0"/>
              <a:t>Journal of Experimental Criminology</a:t>
            </a:r>
            <a:r>
              <a:rPr lang="en-US" dirty="0"/>
              <a:t> 12(3):277–317.</a:t>
            </a:r>
          </a:p>
        </p:txBody>
      </p:sp>
    </p:spTree>
    <p:extLst>
      <p:ext uri="{BB962C8B-B14F-4D97-AF65-F5344CB8AC3E}">
        <p14:creationId xmlns:p14="http://schemas.microsoft.com/office/powerpoint/2010/main" val="253953030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Office Theme">
  <a:themeElements>
    <a:clrScheme name="Custom 1">
      <a:dk1>
        <a:srgbClr val="000000"/>
      </a:dk1>
      <a:lt1>
        <a:srgbClr val="FFFFFF"/>
      </a:lt1>
      <a:dk2>
        <a:srgbClr val="EA7600"/>
      </a:dk2>
      <a:lt2>
        <a:srgbClr val="FDF3E8"/>
      </a:lt2>
      <a:accent1>
        <a:srgbClr val="0097A7"/>
      </a:accent1>
      <a:accent2>
        <a:srgbClr val="B5BD00"/>
      </a:accent2>
      <a:accent3>
        <a:srgbClr val="E03C30"/>
      </a:accent3>
      <a:accent4>
        <a:srgbClr val="8064A2"/>
      </a:accent4>
      <a:accent5>
        <a:srgbClr val="4BACC6"/>
      </a:accent5>
      <a:accent6>
        <a:srgbClr val="F79646"/>
      </a:accent6>
      <a:hlink>
        <a:srgbClr val="0000FF"/>
      </a:hlink>
      <a:folHlink>
        <a:srgbClr val="80008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9835</TotalTime>
  <Words>952</Words>
  <Application>Microsoft Macintosh PowerPoint</Application>
  <PresentationFormat>On-screen Show (16:9)</PresentationFormat>
  <Paragraphs>97</Paragraphs>
  <Slides>31</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31</vt:i4>
      </vt:variant>
    </vt:vector>
  </HeadingPairs>
  <TitlesOfParts>
    <vt:vector size="34" baseType="lpstr">
      <vt:lpstr>Arial</vt:lpstr>
      <vt:lpstr>Calibri</vt:lpstr>
      <vt:lpstr>Office Theme</vt:lpstr>
      <vt:lpstr>Implementing</vt:lpstr>
      <vt:lpstr>PowerPoint Presentation</vt:lpstr>
      <vt:lpstr>How much hotspot policing is enough?</vt:lpstr>
      <vt:lpstr>PowerPoint Presentation</vt:lpstr>
      <vt:lpstr>Getting out of the car</vt:lpstr>
      <vt:lpstr>‘Koper curve’</vt:lpstr>
      <vt:lpstr>Fewer 10-minute patrols better  than more 5-minute patrols</vt:lpstr>
      <vt:lpstr>PowerPoint Presentation</vt:lpstr>
      <vt:lpstr>Hotspot patrols can be done by civilian staff</vt:lpstr>
      <vt:lpstr>How will officers behave at hotspots?</vt:lpstr>
      <vt:lpstr>PowerPoint Presentation</vt:lpstr>
      <vt:lpstr>Police officers can be agents  of implementation failure</vt:lpstr>
      <vt:lpstr>Different officers (and chiefs) prefer different tactics</vt:lpstr>
      <vt:lpstr>PowerPoint Presentation</vt:lpstr>
      <vt:lpstr>Hotspot patrol can change officers’  understanding of communities</vt:lpstr>
      <vt:lpstr>Hotspot patrol can change officers’  understanding of communities</vt:lpstr>
      <vt:lpstr>Local knowledge can change  officers’ choice of tactics</vt:lpstr>
      <vt:lpstr>Officers may stray  from hotspots</vt:lpstr>
      <vt:lpstr>How might officers react to hotspot policing?</vt:lpstr>
      <vt:lpstr>PowerPoint Presentation</vt:lpstr>
      <vt:lpstr>Officers generally like foot patrol</vt:lpstr>
      <vt:lpstr>PowerPoint Presentation</vt:lpstr>
      <vt:lpstr>Officers think hotspot foot patrol  increases intelligence gathering</vt:lpstr>
      <vt:lpstr>Common officer concerns about hotspot patrols</vt:lpstr>
      <vt:lpstr>Police officers may not like rigid hotspot patrols</vt:lpstr>
      <vt:lpstr>Police officers may not like rigid hotspot patrols</vt:lpstr>
      <vt:lpstr>Dislike may not decrease commitment</vt:lpstr>
      <vt:lpstr>But officers may become apathetic over time</vt:lpstr>
      <vt:lpstr>Officers may prefer “real police work”</vt:lpstr>
      <vt:lpstr>Officers and communities  may want different things</vt:lpstr>
      <vt:lpstr>Implementing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c:creator>
  <cp:lastModifiedBy>Ashby, Matthew</cp:lastModifiedBy>
  <cp:revision>111</cp:revision>
  <dcterms:created xsi:type="dcterms:W3CDTF">2014-08-20T12:29:59Z</dcterms:created>
  <dcterms:modified xsi:type="dcterms:W3CDTF">2019-05-23T00:32:38Z</dcterms:modified>
</cp:coreProperties>
</file>